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7" r:id="rId41"/>
    <p:sldId id="301" r:id="rId42"/>
    <p:sldId id="305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64" r:id="rId92"/>
    <p:sldId id="365" r:id="rId93"/>
    <p:sldId id="366" r:id="rId94"/>
    <p:sldId id="367" r:id="rId95"/>
    <p:sldId id="368" r:id="rId96"/>
    <p:sldId id="369" r:id="rId97"/>
    <p:sldId id="370" r:id="rId98"/>
    <p:sldId id="371" r:id="rId99"/>
  </p:sldIdLst>
  <p:sldSz cx="7772400" cy="10058400"/>
  <p:notesSz cx="6858000" cy="9144000"/>
  <p:defaultTextStyle>
    <a:defPPr>
      <a:defRPr lang="en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512" y="-84"/>
      </p:cViewPr>
      <p:guideLst>
        <p:guide orient="horz" pos="3015"/>
        <p:guide pos="2320"/>
      </p:guideLst>
    </p:cSldViewPr>
  </p:slideViewPr>
  <p:outlineViewPr>
    <p:cViewPr>
      <p:scale>
        <a:sx n="33" d="100"/>
        <a:sy n="33" d="100"/>
      </p:scale>
      <p:origin x="0" y="79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3390" y="2011680"/>
            <a:ext cx="6673901" cy="268224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53390" y="4735186"/>
            <a:ext cx="6676492" cy="257048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08-Jan-16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08-Jan-16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1341122"/>
            <a:ext cx="1748790" cy="764391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1341122"/>
            <a:ext cx="5116830" cy="764391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08-Jan-16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08-Jan-16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99" y="1931213"/>
            <a:ext cx="6606540" cy="1998269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799" y="3966841"/>
            <a:ext cx="6606540" cy="221424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08-Jan-16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1032662"/>
            <a:ext cx="6995160" cy="1676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816125"/>
            <a:ext cx="3432810" cy="650443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816125"/>
            <a:ext cx="3432810" cy="650443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08-Jan-16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1032662"/>
            <a:ext cx="6995160" cy="16764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721030"/>
            <a:ext cx="3434160" cy="96705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2" y="2727645"/>
            <a:ext cx="3435509" cy="960436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688080"/>
            <a:ext cx="3434160" cy="564038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688080"/>
            <a:ext cx="3435509" cy="564038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08-Jan-16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1032662"/>
            <a:ext cx="7059930" cy="16764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08-Jan-16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08-Jan-16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" y="754383"/>
            <a:ext cx="2331720" cy="170434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2930" y="2458720"/>
            <a:ext cx="2331720" cy="67056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2458720"/>
            <a:ext cx="4344988" cy="67056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08-Jan-16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690890" y="1625180"/>
            <a:ext cx="4469130" cy="60350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803514" y="7860995"/>
            <a:ext cx="132131" cy="22799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726262"/>
            <a:ext cx="1880921" cy="2321177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" y="4148885"/>
            <a:ext cx="1878330" cy="3196336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08-Jan-16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65620" y="9322647"/>
            <a:ext cx="518160" cy="535517"/>
          </a:xfrm>
        </p:spPr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962924" y="1759292"/>
            <a:ext cx="3925062" cy="576681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8097" y="8531013"/>
            <a:ext cx="7788593" cy="15273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724275" y="9122411"/>
            <a:ext cx="4048125" cy="9359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8097" y="-10478"/>
            <a:ext cx="7788593" cy="15273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724275" y="-10477"/>
            <a:ext cx="4048125" cy="9359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88620" y="1032662"/>
            <a:ext cx="6995160" cy="1676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88620" y="2838704"/>
            <a:ext cx="6995160" cy="64373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pPr/>
              <a:t>08-Jan-16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266950" y="9322647"/>
            <a:ext cx="2849880" cy="53551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736080" y="9322647"/>
            <a:ext cx="647700" cy="53551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6165" y="296865"/>
            <a:ext cx="7803466" cy="95219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23901" y="965203"/>
            <a:ext cx="5956759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  <a:tabLst>
                <a:tab pos="2400300" algn="l"/>
                <a:tab pos="5613400" algn="l"/>
              </a:tabLst>
            </a:pPr>
            <a:r>
              <a:rPr lang="en-CA" sz="860" b="1" spc="-10" dirty="0" smtClean="0">
                <a:solidFill>
                  <a:srgbClr val="000000"/>
                </a:solidFill>
                <a:latin typeface="Arial Bold"/>
                <a:cs typeface="Arial Bold"/>
              </a:rPr>
              <a:t>CE6404	SURVEYING II</a:t>
            </a:r>
            <a:r>
              <a:rPr lang="en-CA" sz="860" b="1" dirty="0" smtClean="0">
                <a:solidFill>
                  <a:srgbClr val="000000"/>
                </a:solidFill>
                <a:latin typeface="Arial Bold"/>
                <a:cs typeface="Arial Bold"/>
              </a:rPr>
              <a:t>	LTPC</a:t>
            </a:r>
          </a:p>
          <a:p>
            <a:pPr>
              <a:lnSpc>
                <a:spcPts val="1265"/>
              </a:lnSpc>
            </a:pPr>
            <a:endParaRPr lang="en-CA" sz="1104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375399" y="1143002"/>
            <a:ext cx="33502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mtClean="0">
                <a:solidFill>
                  <a:srgbClr val="000000"/>
                </a:solidFill>
                <a:latin typeface="Arial Bold"/>
                <a:cs typeface="Arial Bold"/>
              </a:rPr>
              <a:t>3 0 0 3</a:t>
            </a:r>
          </a:p>
          <a:p>
            <a:pPr>
              <a:lnSpc>
                <a:spcPts val="1265"/>
              </a:lnSpc>
            </a:pPr>
            <a:endParaRPr lang="en-CA" sz="11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3901" y="1384303"/>
            <a:ext cx="72327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pc="-10" smtClean="0">
                <a:solidFill>
                  <a:srgbClr val="000000"/>
                </a:solidFill>
                <a:latin typeface="Arial Bold"/>
                <a:cs typeface="Arial Bold"/>
              </a:rPr>
              <a:t>OBJECTIVES:</a:t>
            </a:r>
          </a:p>
          <a:p>
            <a:pPr>
              <a:lnSpc>
                <a:spcPts val="1265"/>
              </a:lnSpc>
            </a:pPr>
            <a:endParaRPr lang="en-CA" sz="11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3900" y="1549402"/>
            <a:ext cx="459741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  <a:tabLst>
                <a:tab pos="457200" algn="l"/>
              </a:tabLst>
            </a:pPr>
            <a:r>
              <a:rPr lang="en-CA" sz="850" spc="-30" smtClean="0">
                <a:solidFill>
                  <a:srgbClr val="000000"/>
                </a:solidFill>
                <a:latin typeface="Arial Unicode MS"/>
                <a:cs typeface="Arial Unicode MS"/>
              </a:rPr>
              <a:t>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	This subject deals with geodetic measurements and Control Survey methodology and</a:t>
            </a:r>
          </a:p>
          <a:p>
            <a:pPr>
              <a:lnSpc>
                <a:spcPts val="1265"/>
              </a:lnSpc>
            </a:pPr>
            <a:endParaRPr lang="en-CA" sz="11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81099" y="1714503"/>
            <a:ext cx="331789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pc="-10" smtClean="0">
                <a:solidFill>
                  <a:srgbClr val="000000"/>
                </a:solidFill>
                <a:latin typeface="Arial"/>
                <a:cs typeface="Arial"/>
              </a:rPr>
              <a:t>its adjustments. The student is also exposed to the Modern Surveying.</a:t>
            </a:r>
          </a:p>
          <a:p>
            <a:pPr>
              <a:lnSpc>
                <a:spcPts val="1265"/>
              </a:lnSpc>
            </a:pPr>
            <a:endParaRPr lang="en-CA" sz="11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23900" y="1955802"/>
            <a:ext cx="31899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mtClean="0">
                <a:solidFill>
                  <a:srgbClr val="000000"/>
                </a:solidFill>
                <a:latin typeface="Arial Bold"/>
                <a:cs typeface="Arial Bold"/>
              </a:rPr>
              <a:t>UNIT 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638300" y="1955802"/>
            <a:ext cx="123110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mtClean="0">
                <a:solidFill>
                  <a:srgbClr val="000000"/>
                </a:solidFill>
                <a:latin typeface="Arial Bold"/>
                <a:cs typeface="Arial Bold"/>
              </a:rPr>
              <a:t>CONTROL SURVEYING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6743699" y="1955802"/>
            <a:ext cx="6091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mtClean="0">
                <a:solidFill>
                  <a:srgbClr val="000000"/>
                </a:solidFill>
                <a:latin typeface="Arial Bold"/>
                <a:cs typeface="Arial Bold"/>
              </a:rPr>
              <a:t>9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723902" y="2108202"/>
            <a:ext cx="492442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Horizontal and vertical control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Methods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specifications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triangulation- baseline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instruments and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723900" y="2273302"/>
            <a:ext cx="485068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accessories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corrections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satellite stations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reduction to centre- trigonometrical levelling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single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723901" y="2438403"/>
            <a:ext cx="274754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and reciprocal observations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traversing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Gale</a:t>
            </a:r>
            <a:r>
              <a:rPr lang="en-CA" sz="554" smtClean="0">
                <a:solidFill>
                  <a:srgbClr val="000000"/>
                </a:solidFill>
                <a:latin typeface="MS Mincho"/>
                <a:cs typeface="MS Mincho"/>
              </a:rPr>
              <a:t>‟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s table.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723900" y="2692402"/>
            <a:ext cx="34945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mtClean="0">
                <a:solidFill>
                  <a:srgbClr val="000000"/>
                </a:solidFill>
                <a:latin typeface="Arial Bold"/>
                <a:cs typeface="Arial Bold"/>
              </a:rPr>
              <a:t>UNIT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638300" y="2692402"/>
            <a:ext cx="124072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mtClean="0">
                <a:solidFill>
                  <a:srgbClr val="000000"/>
                </a:solidFill>
                <a:latin typeface="Arial Bold"/>
                <a:cs typeface="Arial Bold"/>
              </a:rPr>
              <a:t>SURVEY ADJUSTMENT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6743699" y="2692402"/>
            <a:ext cx="6091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mtClean="0">
                <a:solidFill>
                  <a:srgbClr val="000000"/>
                </a:solidFill>
                <a:latin typeface="Arial Bold"/>
                <a:cs typeface="Arial Bold"/>
              </a:rPr>
              <a:t>9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723900" y="2857503"/>
            <a:ext cx="460542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Errors Sources- precautions and corrections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classification of errors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true and most probable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723900" y="3022603"/>
            <a:ext cx="448199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Values- weighed observations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method of equal shifts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principle of least squares -0 normal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723901" y="3187703"/>
            <a:ext cx="377667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Equation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correlates- level nets- adjustment of simple triangulation networks.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723900" y="3454403"/>
            <a:ext cx="37991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mtClean="0">
                <a:solidFill>
                  <a:srgbClr val="000000"/>
                </a:solidFill>
                <a:latin typeface="Arial Bold"/>
                <a:cs typeface="Arial Bold"/>
              </a:rPr>
              <a:t>UNIT III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638303" y="3454403"/>
            <a:ext cx="156773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mtClean="0">
                <a:solidFill>
                  <a:srgbClr val="000000"/>
                </a:solidFill>
                <a:latin typeface="Arial Bold"/>
                <a:cs typeface="Arial Bold"/>
              </a:rPr>
              <a:t>TOTAL STATION SURVEYING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6705600" y="3454403"/>
            <a:ext cx="6091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mtClean="0">
                <a:solidFill>
                  <a:srgbClr val="000000"/>
                </a:solidFill>
                <a:latin typeface="Arial Bold"/>
                <a:cs typeface="Arial Bold"/>
              </a:rPr>
              <a:t>9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723902" y="3619503"/>
            <a:ext cx="74539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Basic  Principle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1866900" y="3619503"/>
            <a:ext cx="81272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 Classifications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124202" y="3619503"/>
            <a:ext cx="269945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-Electro-optical  system:  Measuring  principle,  Working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723900" y="3784602"/>
            <a:ext cx="446436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Principle, Sources of Error, Infrared and Laser Total Station instruments, Microwave system:</a:t>
            </a:r>
          </a:p>
          <a:p>
            <a:pPr>
              <a:lnSpc>
                <a:spcPts val="1255"/>
              </a:lnSpc>
            </a:pPr>
            <a:endParaRPr lang="en-CA" sz="1104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23900" y="3949702"/>
            <a:ext cx="4536498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Measuring principle, working principle, Sources of Error, Microwave Total Station instruments.</a:t>
            </a:r>
            <a:r>
              <a:rPr lang="en-CA" sz="11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4" smtClean="0">
                <a:solidFill>
                  <a:srgbClr val="000000"/>
                </a:solidFill>
                <a:latin typeface="Times New Roman"/>
              </a:rPr>
            </a:b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Comparis on between Electro-optical and Microwave system. Care and maintenance of Total</a:t>
            </a:r>
            <a:r>
              <a:rPr lang="en-CA" sz="11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4" smtClean="0">
                <a:solidFill>
                  <a:srgbClr val="000000"/>
                </a:solidFill>
                <a:latin typeface="Times New Roman"/>
              </a:rPr>
            </a:br>
            <a:r>
              <a:rPr lang="en-CA" sz="850" spc="-10" smtClean="0">
                <a:solidFill>
                  <a:srgbClr val="000000"/>
                </a:solidFill>
                <a:latin typeface="Arial"/>
                <a:cs typeface="Arial"/>
              </a:rPr>
              <a:t>Station instruments. Modern positioning systems</a:t>
            </a:r>
            <a:r>
              <a:rPr lang="en-CA" sz="850" spc="-1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pc="-10" smtClean="0">
                <a:solidFill>
                  <a:srgbClr val="000000"/>
                </a:solidFill>
                <a:latin typeface="Arial"/>
                <a:cs typeface="Arial"/>
              </a:rPr>
              <a:t> Traversing and Trilateration.</a:t>
            </a:r>
          </a:p>
          <a:p>
            <a:pPr>
              <a:lnSpc>
                <a:spcPts val="1300"/>
              </a:lnSpc>
            </a:pPr>
            <a:endParaRPr lang="en-CA" sz="1104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23901" y="4572003"/>
            <a:ext cx="6101029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  <a:tabLst>
                <a:tab pos="914400" algn="l"/>
                <a:tab pos="5981700" algn="l"/>
              </a:tabLst>
            </a:pPr>
            <a:r>
              <a:rPr lang="en-CA" sz="860" b="1" spc="-10" smtClean="0">
                <a:solidFill>
                  <a:srgbClr val="000000"/>
                </a:solidFill>
                <a:latin typeface="Arial Bold"/>
                <a:cs typeface="Arial Bold"/>
              </a:rPr>
              <a:t>UNIT IV	GPS SURVEYING</a:t>
            </a:r>
            <a:r>
              <a:rPr lang="en-CA" sz="860" b="1" smtClean="0">
                <a:solidFill>
                  <a:srgbClr val="000000"/>
                </a:solidFill>
                <a:latin typeface="Arial Bold"/>
                <a:cs typeface="Arial Bold"/>
              </a:rPr>
              <a:t>	9</a:t>
            </a:r>
          </a:p>
          <a:p>
            <a:pPr>
              <a:lnSpc>
                <a:spcPts val="1265"/>
              </a:lnSpc>
            </a:pPr>
            <a:endParaRPr lang="en-CA" sz="1104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23900" y="4737102"/>
            <a:ext cx="4708020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Basic Concepts - Different segments - space, control and user segments - satellite configuration -</a:t>
            </a:r>
            <a:r>
              <a:rPr lang="en-CA" sz="11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4" smtClean="0">
                <a:solidFill>
                  <a:srgbClr val="000000"/>
                </a:solidFill>
                <a:latin typeface="Times New Roman"/>
              </a:rPr>
            </a:b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signal structure - Orbit determination and representation - Anti Spoofing and Selective Availability</a:t>
            </a:r>
          </a:p>
          <a:p>
            <a:pPr>
              <a:lnSpc>
                <a:spcPts val="1300"/>
              </a:lnSpc>
            </a:pPr>
            <a:endParaRPr lang="en-CA" sz="1104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23901" y="5067300"/>
            <a:ext cx="475771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- Task of control segment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Hand Held and Geodetic receivers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data processing - Traversing and</a:t>
            </a:r>
            <a:r>
              <a:rPr lang="en-CA" sz="11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4" smtClean="0">
                <a:solidFill>
                  <a:srgbClr val="000000"/>
                </a:solidFill>
                <a:latin typeface="Times New Roman"/>
              </a:rPr>
            </a:b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Triangulation.</a:t>
            </a:r>
          </a:p>
          <a:p>
            <a:pPr>
              <a:lnSpc>
                <a:spcPts val="1200"/>
              </a:lnSpc>
            </a:pPr>
            <a:endParaRPr lang="en-CA" sz="1104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23900" y="5410203"/>
            <a:ext cx="35458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pc="-10" smtClean="0">
                <a:solidFill>
                  <a:srgbClr val="000000"/>
                </a:solidFill>
                <a:latin typeface="Arial Bold"/>
                <a:cs typeface="Arial Bold"/>
              </a:rPr>
              <a:t>UNIT V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1638300" y="5410203"/>
            <a:ext cx="185884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pc="-10" smtClean="0">
                <a:solidFill>
                  <a:srgbClr val="000000"/>
                </a:solidFill>
                <a:latin typeface="Arial Bold"/>
                <a:cs typeface="Arial Bold"/>
              </a:rPr>
              <a:t>ADVANCED TOPICS IN SURVEYING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6718301" y="5410203"/>
            <a:ext cx="5963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pc="-10" smtClean="0">
                <a:solidFill>
                  <a:srgbClr val="000000"/>
                </a:solidFill>
                <a:latin typeface="Arial Bold"/>
                <a:cs typeface="Arial Bold"/>
              </a:rPr>
              <a:t>9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723900" y="5613402"/>
            <a:ext cx="4464364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Route Surveying - Reconnaissance - Route surveys for highways, railways and waterways -</a:t>
            </a:r>
            <a:r>
              <a:rPr lang="en-CA" sz="11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4" smtClean="0">
                <a:solidFill>
                  <a:srgbClr val="000000"/>
                </a:solidFill>
                <a:latin typeface="Times New Roman"/>
              </a:rPr>
            </a:b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Simple curves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Compound  and reverse curves - Setting out Methods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Transition curves -</a:t>
            </a:r>
          </a:p>
          <a:p>
            <a:pPr>
              <a:lnSpc>
                <a:spcPts val="990"/>
              </a:lnSpc>
            </a:pPr>
            <a:endParaRPr lang="en-CA" sz="1104">
              <a:solidFill>
                <a:srgbClr val="000000"/>
              </a:solidFill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23902" y="5867402"/>
            <a:ext cx="4732065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Functions and requirements - Setting out by offsets and angles - Vertical curves - Sight distances-</a:t>
            </a:r>
            <a:r>
              <a:rPr lang="en-CA" sz="11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4" smtClean="0">
                <a:solidFill>
                  <a:srgbClr val="000000"/>
                </a:solidFill>
                <a:latin typeface="Times New Roman"/>
              </a:rPr>
            </a:b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hydrographic surveying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Tides - MSL - Sounding methods - Three-point problem - Strength of fix</a:t>
            </a:r>
          </a:p>
          <a:p>
            <a:pPr>
              <a:lnSpc>
                <a:spcPts val="990"/>
              </a:lnSpc>
            </a:pPr>
            <a:endParaRPr lang="en-CA" sz="1104">
              <a:solidFill>
                <a:srgbClr val="000000"/>
              </a:solidFill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723901" y="6108702"/>
            <a:ext cx="465832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- Sextants and station pointer- Astronomical Surveying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 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field observations and determination of</a:t>
            </a:r>
            <a:r>
              <a:rPr lang="en-CA" sz="11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4" smtClean="0">
                <a:solidFill>
                  <a:srgbClr val="000000"/>
                </a:solidFill>
                <a:latin typeface="Times New Roman"/>
              </a:rPr>
            </a:b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Azimuth  by  altitude  and  hour  angle  methods</a:t>
            </a:r>
            <a:r>
              <a:rPr lang="en-CA" sz="850" smtClean="0">
                <a:solidFill>
                  <a:srgbClr val="000000"/>
                </a:solidFill>
                <a:latin typeface="MS Mincho"/>
                <a:cs typeface="MS Mincho"/>
              </a:rPr>
              <a:t>-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 fundamentals  of Photogrammetry and</a:t>
            </a:r>
          </a:p>
          <a:p>
            <a:pPr>
              <a:lnSpc>
                <a:spcPts val="1200"/>
              </a:lnSpc>
            </a:pPr>
            <a:endParaRPr lang="en-CA" sz="1104">
              <a:solidFill>
                <a:srgbClr val="000000"/>
              </a:solidFill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723901" y="6413503"/>
            <a:ext cx="80791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Remote Sensing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5283199" y="6413503"/>
            <a:ext cx="108683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mtClean="0">
                <a:solidFill>
                  <a:srgbClr val="000000"/>
                </a:solidFill>
                <a:latin typeface="Arial Bold"/>
                <a:cs typeface="Arial Bold"/>
              </a:rPr>
              <a:t>TOTAL: 45 PERIODS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723900" y="6731002"/>
            <a:ext cx="67646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mtClean="0">
                <a:solidFill>
                  <a:srgbClr val="000000"/>
                </a:solidFill>
                <a:latin typeface="Arial Bold"/>
                <a:cs typeface="Arial Bold"/>
              </a:rPr>
              <a:t>OUTCOMES: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723900" y="7048502"/>
            <a:ext cx="45749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On completion of this course students shall be able to understand the advantages of electronic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723900" y="7200903"/>
            <a:ext cx="230511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surveying over conventional surveying methods</a:t>
            </a:r>
          </a:p>
          <a:p>
            <a:pPr>
              <a:lnSpc>
                <a:spcPts val="1185"/>
              </a:lnSpc>
            </a:pPr>
            <a:endParaRPr/>
          </a:p>
        </p:txBody>
      </p:sp>
      <p:sp>
        <p:nvSpPr>
          <p:cNvPr id="42" name="TextBox 42"/>
          <p:cNvSpPr txBox="1"/>
          <p:nvPr/>
        </p:nvSpPr>
        <p:spPr>
          <a:xfrm>
            <a:off x="723900" y="7378703"/>
            <a:ext cx="10900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 Unicode MS"/>
                <a:cs typeface="Arial Unicode MS"/>
              </a:rPr>
              <a:t>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3" name="TextBox 43"/>
          <p:cNvSpPr txBox="1"/>
          <p:nvPr/>
        </p:nvSpPr>
        <p:spPr>
          <a:xfrm>
            <a:off x="1181101" y="7378703"/>
            <a:ext cx="411170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Understand the working principle of GPS, its components, signal structure, and  error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4" name="TextBox 44"/>
          <p:cNvSpPr txBox="1"/>
          <p:nvPr/>
        </p:nvSpPr>
        <p:spPr>
          <a:xfrm>
            <a:off x="1181100" y="7531102"/>
            <a:ext cx="38311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sources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5" name="TextBox 45"/>
          <p:cNvSpPr txBox="1"/>
          <p:nvPr/>
        </p:nvSpPr>
        <p:spPr>
          <a:xfrm>
            <a:off x="723900" y="7696202"/>
            <a:ext cx="10900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 Unicode MS"/>
                <a:cs typeface="Arial Unicode MS"/>
              </a:rPr>
              <a:t>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1181100" y="7696202"/>
            <a:ext cx="413254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Understand various GPS surveying methods and processing techniques used in GPS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7" name="TextBox 47"/>
          <p:cNvSpPr txBox="1"/>
          <p:nvPr/>
        </p:nvSpPr>
        <p:spPr>
          <a:xfrm>
            <a:off x="723900" y="7886703"/>
            <a:ext cx="10900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 Unicode MS"/>
                <a:cs typeface="Arial Unicode MS"/>
              </a:rPr>
              <a:t>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8" name="TextBox 48"/>
          <p:cNvSpPr txBox="1"/>
          <p:nvPr/>
        </p:nvSpPr>
        <p:spPr>
          <a:xfrm>
            <a:off x="1181101" y="7886703"/>
            <a:ext cx="62036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observations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9" name="TextBox 49"/>
          <p:cNvSpPr txBox="1"/>
          <p:nvPr/>
        </p:nvSpPr>
        <p:spPr>
          <a:xfrm>
            <a:off x="723902" y="8102602"/>
            <a:ext cx="75661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mtClean="0">
                <a:solidFill>
                  <a:srgbClr val="000000"/>
                </a:solidFill>
                <a:latin typeface="Arial Bold"/>
                <a:cs typeface="Arial Bold"/>
              </a:rPr>
              <a:t>TEXT BOOKS: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0" name="TextBox 50"/>
          <p:cNvSpPr txBox="1"/>
          <p:nvPr/>
        </p:nvSpPr>
        <p:spPr>
          <a:xfrm>
            <a:off x="723900" y="8445503"/>
            <a:ext cx="457016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  <a:tabLst>
                <a:tab pos="457200" algn="l"/>
              </a:tabLst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1.	James  M.  Anderson  and  Edward  M.  Mikhail,  "Surveying,  Theory  and  Practice",</a:t>
            </a:r>
          </a:p>
          <a:p>
            <a:pPr>
              <a:lnSpc>
                <a:spcPts val="1265"/>
              </a:lnSpc>
            </a:pPr>
            <a:endParaRPr lang="en-CA" sz="1104">
              <a:solidFill>
                <a:srgbClr val="000000"/>
              </a:solidFill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181100" y="8597902"/>
            <a:ext cx="142699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pc="-10" smtClean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lang="en-CA" sz="535" spc="-10" smtClean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CA" sz="850" spc="-10" smtClean="0">
                <a:solidFill>
                  <a:srgbClr val="000000"/>
                </a:solidFill>
                <a:latin typeface="Arial"/>
                <a:cs typeface="Arial"/>
              </a:rPr>
              <a:t> Edition, McGraw Hill, 2001.</a:t>
            </a:r>
          </a:p>
          <a:p>
            <a:pPr>
              <a:lnSpc>
                <a:spcPts val="1265"/>
              </a:lnSpc>
            </a:pPr>
            <a:endParaRPr lang="en-CA" sz="1104">
              <a:solidFill>
                <a:srgbClr val="000000"/>
              </a:solidFill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723900" y="8750303"/>
            <a:ext cx="9137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2.</a:t>
            </a:r>
          </a:p>
          <a:p>
            <a:pPr>
              <a:lnSpc>
                <a:spcPts val="1250"/>
              </a:lnSpc>
            </a:pPr>
            <a:endParaRPr/>
          </a:p>
        </p:txBody>
      </p:sp>
      <p:sp>
        <p:nvSpPr>
          <p:cNvPr id="53" name="TextBox 53"/>
          <p:cNvSpPr txBox="1"/>
          <p:nvPr/>
        </p:nvSpPr>
        <p:spPr>
          <a:xfrm>
            <a:off x="1181100" y="8737603"/>
            <a:ext cx="329577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Bannister and S. Raymond, "Surveying", 7</a:t>
            </a:r>
            <a:r>
              <a:rPr lang="en-CA" sz="535" smtClean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Edition, Longman 2004.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4" name="TextBox 54"/>
          <p:cNvSpPr txBox="1"/>
          <p:nvPr/>
        </p:nvSpPr>
        <p:spPr>
          <a:xfrm>
            <a:off x="723900" y="8915403"/>
            <a:ext cx="9137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3.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5" name="TextBox 55"/>
          <p:cNvSpPr txBox="1"/>
          <p:nvPr/>
        </p:nvSpPr>
        <p:spPr>
          <a:xfrm>
            <a:off x="1181102" y="8915403"/>
            <a:ext cx="38119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Laurila, S.H. "Electronic Surveying in Practice", John Wiley and Sons Inc, 1993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6" name="TextBox 56"/>
          <p:cNvSpPr txBox="1"/>
          <p:nvPr/>
        </p:nvSpPr>
        <p:spPr>
          <a:xfrm>
            <a:off x="723901" y="9182103"/>
            <a:ext cx="79348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60" b="1" smtClean="0">
                <a:solidFill>
                  <a:srgbClr val="000000"/>
                </a:solidFill>
                <a:latin typeface="Arial Bold"/>
                <a:cs typeface="Arial Bold"/>
              </a:rPr>
              <a:t>REFERENCES: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7" name="TextBox 57"/>
          <p:cNvSpPr txBox="1"/>
          <p:nvPr/>
        </p:nvSpPr>
        <p:spPr>
          <a:xfrm>
            <a:off x="723900" y="9499602"/>
            <a:ext cx="9137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1.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8" name="TextBox 58"/>
          <p:cNvSpPr txBox="1"/>
          <p:nvPr/>
        </p:nvSpPr>
        <p:spPr>
          <a:xfrm>
            <a:off x="1181102" y="9486903"/>
            <a:ext cx="3901709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Alfred Leick, "GPS satellite surveying", John Wiley &amp; Sons Inc., 3</a:t>
            </a:r>
            <a:r>
              <a:rPr lang="en-CA" sz="535" smtClean="0">
                <a:solidFill>
                  <a:srgbClr val="000000"/>
                </a:solidFill>
                <a:latin typeface="Arial"/>
                <a:cs typeface="Arial"/>
              </a:rPr>
              <a:t>rd</a:t>
            </a: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 Edition, 2004.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9" name="TextBox 59"/>
          <p:cNvSpPr txBox="1"/>
          <p:nvPr/>
        </p:nvSpPr>
        <p:spPr>
          <a:xfrm>
            <a:off x="723900" y="9652002"/>
            <a:ext cx="9137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1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2.</a:t>
            </a:r>
          </a:p>
          <a:p>
            <a:pPr>
              <a:lnSpc>
                <a:spcPts val="1215"/>
              </a:lnSpc>
            </a:pPr>
            <a:endParaRPr/>
          </a:p>
        </p:txBody>
      </p:sp>
      <p:sp>
        <p:nvSpPr>
          <p:cNvPr id="60" name="TextBox 60"/>
          <p:cNvSpPr txBox="1"/>
          <p:nvPr/>
        </p:nvSpPr>
        <p:spPr>
          <a:xfrm>
            <a:off x="1181101" y="9652002"/>
            <a:ext cx="197650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Guocheng Xu, " GPS Theory, Algorithms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61" name="TextBox 61"/>
          <p:cNvSpPr txBox="1"/>
          <p:nvPr/>
        </p:nvSpPr>
        <p:spPr>
          <a:xfrm>
            <a:off x="723900" y="9829803"/>
            <a:ext cx="202619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1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and Applications", Springer - Berlin, 2003.</a:t>
            </a:r>
          </a:p>
          <a:p>
            <a:pPr>
              <a:lnSpc>
                <a:spcPts val="1215"/>
              </a:lnSpc>
            </a:pPr>
            <a:endParaRPr lang="en-CA" sz="1104">
              <a:solidFill>
                <a:srgbClr val="000000"/>
              </a:solidFill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723900" y="9982203"/>
            <a:ext cx="9137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3.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63" name="TextBox 63"/>
          <p:cNvSpPr txBox="1"/>
          <p:nvPr/>
        </p:nvSpPr>
        <p:spPr>
          <a:xfrm>
            <a:off x="1181100" y="9982203"/>
            <a:ext cx="212878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mtClean="0">
                <a:solidFill>
                  <a:srgbClr val="000000"/>
                </a:solidFill>
                <a:latin typeface="Arial"/>
                <a:cs typeface="Arial"/>
              </a:rPr>
              <a:t>Satheesh  Gopi, rasathishkumar, N. madhu,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64" name="TextBox 64"/>
          <p:cNvSpPr txBox="1"/>
          <p:nvPr/>
        </p:nvSpPr>
        <p:spPr>
          <a:xfrm>
            <a:off x="723902" y="10147303"/>
            <a:ext cx="220477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50" spc="-10" smtClean="0">
                <a:solidFill>
                  <a:srgbClr val="000000"/>
                </a:solidFill>
                <a:latin typeface="MS Mincho"/>
                <a:cs typeface="MS Mincho"/>
              </a:rPr>
              <a:t>“</a:t>
            </a:r>
            <a:r>
              <a:rPr lang="en-CA" sz="850" spc="-10" smtClean="0">
                <a:solidFill>
                  <a:srgbClr val="000000"/>
                </a:solidFill>
                <a:latin typeface="Arial"/>
                <a:cs typeface="Arial"/>
              </a:rPr>
              <a:t>Advanced Surveying, Total Station GPS and</a:t>
            </a:r>
          </a:p>
          <a:p>
            <a:pPr>
              <a:lnSpc>
                <a:spcPts val="1265"/>
              </a:lnSpc>
            </a:pPr>
            <a:endParaRPr lang="en-CA" sz="1104">
              <a:solidFill>
                <a:srgbClr val="000000"/>
              </a:solidFill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2171700" y="10350500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92201" y="1066801"/>
            <a:ext cx="391850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1.3.3 THIRD ORDER OR TERTIARY TRIANGULATION: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1422400"/>
            <a:ext cx="5599290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 third-order  triangulation  consists  of  a  number  of  points  fixed  within 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framework  of  secondary  triangulation,  and  forms  the  immediate  control  for  detailed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engineering and other surveys. The sizes of the triangles are small and instrument with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moderate precision may be  used.  The   specifications for a third-order triangulation are as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follows: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1" y="2298702"/>
            <a:ext cx="167193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 Average triangle closure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1" y="2654302"/>
            <a:ext cx="178895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Maximum triangle closure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0" y="3009902"/>
            <a:ext cx="134011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 Length of base line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1" y="3365502"/>
            <a:ext cx="184024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 Length of sides of triangles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0" y="3721101"/>
            <a:ext cx="13833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5. Actual error of base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2201" y="4076702"/>
            <a:ext cx="151964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6. Probable error of base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201" y="4432303"/>
            <a:ext cx="17472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7. Discrepancy between two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57299" y="4787902"/>
            <a:ext cx="134011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Measures of a section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2200" y="5143503"/>
            <a:ext cx="23980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8. Probable error or computed distance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835401" y="2298702"/>
            <a:ext cx="3943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6 sec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35401" y="2654302"/>
            <a:ext cx="47128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12 sec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835400" y="2857503"/>
            <a:ext cx="894476" cy="17953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0.5 to 3 km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1.5 to 10 km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1 in 75, 0000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1 in 250,000</a:t>
            </a:r>
          </a:p>
          <a:p>
            <a:pPr>
              <a:lnSpc>
                <a:spcPts val="279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848101" y="4635500"/>
            <a:ext cx="1596591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25 mm kilometers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1 in 5,000 to 1 in 20,000</a:t>
            </a:r>
          </a:p>
          <a:p>
            <a:pPr>
              <a:lnSpc>
                <a:spcPts val="280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92201" y="5499103"/>
            <a:ext cx="29318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9. Probable error in astronomic Azimuth: 5 sec.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92200" y="6197603"/>
            <a:ext cx="380713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Explain the factors to be considered while selecting base line.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92201" y="6553200"/>
            <a:ext cx="5754781" cy="12567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measurement of base line forms the most important part of the triangulation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operations. The base line is laid down with great accuracy of measurement and alignment as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forms the basis for the  computations of triangulation system. The length of the base line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depends upon the grades of the triangulation.  Apart  from  main  base  line,  several  other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check  bases  are  also measured at some suitable intervals. In India, ten bases were used,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lengths of the nine bases vary from 6.4 to 7.8 miles and that of the tenth base is 1.7 miles.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92201" y="7620003"/>
            <a:ext cx="581890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Selection of Site for Base Line. Since the accuracy in the measurement of the base line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depends upon the site conditions, the following points should be taken into consideration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while selecting the site: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92200" y="8140702"/>
            <a:ext cx="569386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 The site should be fairly level. If, however, the ground is sloping, the slope should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 uniform and gentle. Undulating ground should, if possible be avoided.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92201" y="8534402"/>
            <a:ext cx="536204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 The  site  should  be  free  from  obstructions  throughout  the  whole  of 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length. The line clearing should be cheap in both labour and compensation.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937000" y="9017003"/>
            <a:ext cx="7213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549402" y="1016003"/>
            <a:ext cx="419505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 The extremities of the base should be intervisible at ground level.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1371602"/>
            <a:ext cx="570027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 The ground should be reasonably firm and smooth. Water gaps should be few,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if possible not wider than the length of the long wire or tape.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1727200"/>
            <a:ext cx="5741956" cy="12567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  <a:tabLst>
                <a:tab pos="4572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5. The site should suit extension to primary triangulation. This is an important factor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since the error in extension is likely to exceed the error in measurement.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In a flat and open country, there is ample choice in the selection of the site and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base may be so selected that it suits the triangulation stations. In rough country, however,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choice is limited and it may sometimes be necessary to select some of the triangulation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stations that at suitable for the base line site.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1" y="2768603"/>
            <a:ext cx="5793253" cy="1436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Standards of Length. The ultimate standard to which all modern national standards are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referred is  the international  meter established by the  Bureau International  der Poids  at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Measures and kept at the Pavilion de Breteuil, Sevres, with copies allotted to various national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surveys. The meter is marked on three platinum- iridium bars kept under standard conditions.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One great disadvantage of the standard of length that are made of metal are that they are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subject to very small secular change in their dimensions. Accordingly, the meter has now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been standardized in terms of wavelength of cadmium light.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937000" y="9017003"/>
            <a:ext cx="7213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644900" y="1066801"/>
            <a:ext cx="8784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CHAPTER 2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60702" y="1447803"/>
            <a:ext cx="182723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SURVEY ADJUSTMENTS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1" y="1803403"/>
            <a:ext cx="162544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2.1 TYPES OF ERROR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1" y="2159002"/>
            <a:ext cx="5643853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88619"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Errors of measurement are of three kinds: (i) mistakes, (ii) systematic errors, and (iii)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accidental errors.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1" y="2501900"/>
            <a:ext cx="5839419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9871">
              <a:lnSpc>
                <a:spcPts val="13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(i) Mistakes. Mistakes are errors that arise from inattention, inexperience, carelessness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poor judgment or confusion in the mind of the observer. If  mistake is undetected, it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produces a serious effect on the final result. Hence every value to be recorded in the field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must be checked by some independent field observation.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1" y="3378200"/>
            <a:ext cx="5809283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(ii) Systematic Error. A systematic error is an error that under the same conditions will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always be of the same size and sign. A systematic error always follows some definite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mathematical or physical law, and a correction can be determined and applied.  Such  errors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are of constant character and are regarded as positive or negative according as they make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result too great or too small. Their effect is therefore, cumulative.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49401" y="4254503"/>
            <a:ext cx="36788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If undetected, systematic errors are very serious. Therefore: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2201" y="4610102"/>
            <a:ext cx="5815695" cy="17953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(1) All the surveying equipments must be designed and used so that whenever possible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systematic  errors  will  be  automatically  eliminated  and(2)  all systematic errors that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cannot be surely eliminated by this means must be evaluated and their relationship to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conditions that cause them must be determined. For example, in ordinary levelling,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levelling instrument must first be adjusted so that the line of sight is as nearly horizontal as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possible when bubble is centered. Also the horizontal lengths for back sight and foresight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from each instrument position should be kept as nearly equal as possible. In precise levelling,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every day, the actual error of the instrument  must  be  determined  by careful  peg  test, 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length of each sight is measured by stadia and a correction to the result is applied.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200" y="6197601"/>
            <a:ext cx="5695470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(iii) Accidental Error. Accidental errors are those which remain after mistakes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systematic errors have been eliminated and are caused by a combination of reasons beyond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ability of the observer to control. They tend sometimes in one direction  and some  times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the other, i.e., they are equally likely to make  the apparent result too large or too small.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2201" y="6896099"/>
            <a:ext cx="5748369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 accidental error of a single determination is the difference between (1) the true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value of the quantity and (2) a determination that is free from mistakes and systematic errors.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Accidental error represents limit of precision in the determination of a value. They obey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laws of  chance and therefore, must be  handled according to the mathematical laws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probability.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2200" y="7785103"/>
            <a:ext cx="5527154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theory of errors that is discussed in this chapter deals only with the accidental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errors after all the known errors are eliminated and accounted for.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3937000" y="9017003"/>
            <a:ext cx="7213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1" y="444502"/>
            <a:ext cx="35939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936" spc="-10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0" y="444502"/>
            <a:ext cx="63703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936" spc="-10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92201" y="1016003"/>
            <a:ext cx="25295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2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2.2 THE LAW OF ACCIDENTAL ERRORS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1" y="1384300"/>
            <a:ext cx="4938853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75"/>
              </a:lnSpc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Investigations of observations of various types show that accidental errors follow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definite law, the law of probability. This law defines the occurrence of errors and can be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expressed in the form of equation which is used to compute the probable value or the probable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precision of a quantity. The most important features of accidental errors which usually occur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are: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49400" y="2260602"/>
            <a:ext cx="44627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457200" algn="l"/>
              </a:tabLst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(i)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	Small errors tend to be more frequent than the large ones; that is they are the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06602" y="2425703"/>
            <a:ext cx="77745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most probable.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49402" y="2603501"/>
            <a:ext cx="410048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457200" algn="l"/>
              </a:tabLst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(ii)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	Positive  and  negative  errors  of  the  same  size  happen  with  equal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06600" y="2794002"/>
            <a:ext cx="236282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frequency ; that is, they are equally probable.</a:t>
            </a:r>
          </a:p>
          <a:p>
            <a:pPr>
              <a:lnSpc>
                <a:spcPts val="12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49402" y="2959102"/>
            <a:ext cx="314348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457200" algn="l"/>
              </a:tabLst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(iii)	Large errors occur infrequently and are impossible.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3492502"/>
            <a:ext cx="238687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2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2.3 PRINCIPLES OF LEAST SQUARES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201" y="3835403"/>
            <a:ext cx="4905189" cy="1436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It is found from the probability equation that the most probable values of a series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errors arising from observations of equal weight are those for which the sum of the squares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a minimum. The fundamental law of least squares is derived from this. According to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principle of least squares, the most probable value of an observed quantity available from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given set of observations is the one for which the sum of the squares of the residual errors is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minimum. When a quantity is being deduced from a series of observations, the residual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errors will be the difference between the adopted value and the several observed values,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49400" y="5067302"/>
            <a:ext cx="244618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  <a:r>
              <a:rPr lang="en-CA" sz="1018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V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1,</a:t>
            </a:r>
            <a:r>
              <a:rPr lang="en-CA" sz="1018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V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2,</a:t>
            </a:r>
            <a:r>
              <a:rPr lang="en-CA" sz="1018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V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3 etc. be the observed values x =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463800" y="5257803"/>
            <a:ext cx="106118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most probable value</a:t>
            </a:r>
          </a:p>
          <a:p>
            <a:pPr>
              <a:lnSpc>
                <a:spcPts val="12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1" y="5600702"/>
            <a:ext cx="136992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28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2.4 LAW OF WEIGHTS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92202" y="5943603"/>
            <a:ext cx="433291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From  the  method  of  least  squares  the  following  laws  of  weights  are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established: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92200" y="6299202"/>
            <a:ext cx="473687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(i) The weight of the arithmetic mean of the measurements of unit weight is equal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to the number of observations.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49402" y="6654801"/>
            <a:ext cx="432650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For example, let an angle A be measured six times, the following being the values: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549400" y="6832603"/>
            <a:ext cx="22185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</a:t>
            </a: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2463800" y="6832603"/>
            <a:ext cx="37863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Weight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3835400" y="6832603"/>
            <a:ext cx="22185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</a:t>
            </a: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5206999" y="6832603"/>
            <a:ext cx="37863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Weight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1384301" y="7188202"/>
            <a:ext cx="5193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30° 20′ 8”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2628901" y="7188202"/>
            <a:ext cx="644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581400" y="7188202"/>
            <a:ext cx="5838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30° 20′ 10”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5410201" y="7188202"/>
            <a:ext cx="644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1384300" y="7543802"/>
            <a:ext cx="5838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30° 20′ 10”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2628901" y="7543802"/>
            <a:ext cx="644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3581402" y="7543802"/>
            <a:ext cx="5193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30° 20′ 9”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410201" y="7543802"/>
            <a:ext cx="644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1384301" y="7899402"/>
            <a:ext cx="5193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30° 20′ 7”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2628901" y="7899402"/>
            <a:ext cx="644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3581400" y="7899402"/>
            <a:ext cx="5838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30° 20′ 10”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5410201" y="7899402"/>
            <a:ext cx="644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1384301" y="8255002"/>
            <a:ext cx="102175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</a:t>
            </a: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 Arithmetic mean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679701" y="8610601"/>
            <a:ext cx="24727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= 30° 20′ + 1/6 (8” + 10” + 7” + 10” + 9” + 10”)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028701" y="9017003"/>
            <a:ext cx="17408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936" spc="-10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3898901" y="9017003"/>
            <a:ext cx="11926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936" spc="-10" smtClean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5156200" y="9017003"/>
            <a:ext cx="150874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936" spc="-10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1" y="444502"/>
            <a:ext cx="35939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936" spc="-10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0" y="444502"/>
            <a:ext cx="63703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936" spc="-10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679700" y="1016003"/>
            <a:ext cx="65338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= 30° 20′ 9”.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84300" y="1371603"/>
            <a:ext cx="30136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Weight of arithmetic mean = number of observations = 6.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1" y="1727202"/>
            <a:ext cx="475771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(2)  The  weight  of  the  weighted  arithmetic  mean  is  equal  to  the  sum  of 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individual weights.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1" y="2082803"/>
            <a:ext cx="435856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For example, let an angle A be measured six times, the following being the values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49400" y="2463801"/>
            <a:ext cx="22185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</a:t>
            </a: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2921000" y="2463801"/>
            <a:ext cx="37863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Weight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267200" y="2463801"/>
            <a:ext cx="22185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</a:t>
            </a: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664200" y="2463801"/>
            <a:ext cx="37863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Weight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384301" y="2730502"/>
            <a:ext cx="5193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30° 20′ 8”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022601" y="2730502"/>
            <a:ext cx="644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051300" y="2730502"/>
            <a:ext cx="5838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30° 20′ 10”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5219701" y="2730502"/>
            <a:ext cx="644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384300" y="2997202"/>
            <a:ext cx="5838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30° 20′ 10”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3022601" y="2997202"/>
            <a:ext cx="644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4051302" y="2997202"/>
            <a:ext cx="5193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30° 20′ 9”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5219701" y="2997202"/>
            <a:ext cx="644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384301" y="3263900"/>
            <a:ext cx="5193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30° 20′ 6”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3022601" y="3263900"/>
            <a:ext cx="644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4051300" y="3263900"/>
            <a:ext cx="5838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30° 20′ 10”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5219701" y="3263900"/>
            <a:ext cx="644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1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1028701" y="9017003"/>
            <a:ext cx="17408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936" spc="-10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898901" y="9017003"/>
            <a:ext cx="11926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936" spc="-10" smtClean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5156200" y="9017003"/>
            <a:ext cx="150874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936" spc="-10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90603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184900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92200" y="1054102"/>
            <a:ext cx="96500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Sum of weights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2286002" y="1054102"/>
            <a:ext cx="168315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2 + 3 + 2 + 3 + 4 + 2 =16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92202" y="1270000"/>
            <a:ext cx="5272277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11049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Arithmetic mean = 30° 20′ + 1/16 (8”X2 + 10” X3+ 7”X2 + 10”X3 + 9” X4+ 10”X2)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= 30° 20′ 9”.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84300" y="2133603"/>
            <a:ext cx="201337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Weight of arithmetic mean = 16.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1" y="2667002"/>
            <a:ext cx="541013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(3)  The  weight  of  algebric  sum  of  two  or  more  quantities  is  equal  to 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reciprocals of the individual weights.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0" y="3403600"/>
            <a:ext cx="121026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Example  angle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667000" y="3403600"/>
            <a:ext cx="142987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= 30° 20′ 8”, Weight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4318000" y="3403600"/>
            <a:ext cx="76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2679700" y="3670302"/>
            <a:ext cx="142186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 = 15° 20′ 8”, Weight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330700" y="3670302"/>
            <a:ext cx="76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092201" y="4279901"/>
            <a:ext cx="62036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Weight of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2184400" y="4279901"/>
            <a:ext cx="3863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A+B=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092200" y="4648200"/>
            <a:ext cx="5616602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9871"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(4)  If  a  quantity of  given  weight  is  multiplied  by a  factor,  the  weight  of 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result is obtained by dividing its given weight by the square of the factor.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92200" y="4991103"/>
            <a:ext cx="542456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(5) If a quantity of given weight is divided by a factor, the weight of the result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obtained by multiplying its given weight by the square of the factor.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92200" y="5334002"/>
            <a:ext cx="568104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(6) If a equation is multiplied by its own weight, the weight of the resulting equation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is equal to the reciprocal of the weight of the equation.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92200" y="5702303"/>
            <a:ext cx="5714706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(7) The weight of the equation remains unchanged, if all the signs of the equation are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changed or if the equation is added or subtracted from a constant.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92200" y="6223003"/>
            <a:ext cx="46042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2.5 DISTRIBUTION OF ERROR OF THE FIELD MEASUREMENT.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92200" y="6578600"/>
            <a:ext cx="5705088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Whenever observations are made in the field, it is always necessary to check for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closing error, if any. The closing error should be distributed to the observed quantities. For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examples, the sum of the angles measured at a central angle should be 360°, the error should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 distributed to the observed angles after giving proper weight age to the observations.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following rules should be applied for the distribution of errors: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92201" y="7442202"/>
            <a:ext cx="545501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(1) The correction to be applied to an observation is inversely proportional to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weight of the observation.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906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8735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5130801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444502"/>
            <a:ext cx="32092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8" spc="-10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0" y="444502"/>
            <a:ext cx="57612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8" spc="-10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92200" y="1066803"/>
            <a:ext cx="454932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(2) The correction to be applied to an observation is directly proportional to the square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of the probable error.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1" y="1422402"/>
            <a:ext cx="409406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(3) In case of line of levels, the correction to be applied is proportional to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length.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1" y="1778003"/>
            <a:ext cx="357790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The following are the three angles α, β and y observed at a station P closing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1968502"/>
            <a:ext cx="415177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the horizon, along with their probable errors of measurement. Determine their corrected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values.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2679702"/>
            <a:ext cx="42800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Solution.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1" y="2844803"/>
            <a:ext cx="96019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α = 78° 12′ 12” ± 2”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1" y="3060700"/>
            <a:ext cx="1017907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β = 136° 48′ 30” ± 4”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y = 144° 59′ 08” ± 5”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49400" y="3898903"/>
            <a:ext cx="111569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Sum of the three angles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340102" y="3898903"/>
            <a:ext cx="69410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= 359° 59′ 50”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549401" y="4267202"/>
            <a:ext cx="59311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Discrepancy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340100" y="4267202"/>
            <a:ext cx="26770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= 10”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92200" y="4470400"/>
            <a:ext cx="4158190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280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Hence each angle is to be increased, and the error of 10” is to be distributed in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proportion to the square of the probable error.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92201" y="5181600"/>
            <a:ext cx="3856825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280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Let c1, c2 and c3 be the correction to be applied to the angles α, β and 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respectively.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006600" y="6032502"/>
            <a:ext cx="19460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c1 : c2 : c3 = (2)² : (4)² : (5)² = 4 : 16 : 25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5664200" y="6032502"/>
            <a:ext cx="28693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… (1)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549400" y="6210303"/>
            <a:ext cx="119263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Also,  c1 + c2 + c3 = 10”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5664200" y="6210302"/>
            <a:ext cx="28693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… (2)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549402" y="6388103"/>
            <a:ext cx="44210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From (1),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2730500" y="6388103"/>
            <a:ext cx="8893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c2 = 16 /4 c1 = 4c1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1549401" y="6565902"/>
            <a:ext cx="19973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2628900" y="6565902"/>
            <a:ext cx="5729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c3 = 25/4 c1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549401" y="6921503"/>
            <a:ext cx="267861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Substituting these values of c2 and c3 in (2), we get c1 +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2006600" y="7099303"/>
            <a:ext cx="91980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4c1 + 25/4 c1 = 10”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1092201" y="7277102"/>
            <a:ext cx="968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2019300" y="7277102"/>
            <a:ext cx="8332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c1 ( 1 + 4 + 25/4 )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3340099" y="7277102"/>
            <a:ext cx="26129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= 10”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1854202" y="7620002"/>
            <a:ext cx="11477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30" smtClean="0">
                <a:solidFill>
                  <a:srgbClr val="000000"/>
                </a:solidFill>
                <a:latin typeface="Arial Unicode MS"/>
                <a:cs typeface="Arial Unicode MS"/>
              </a:rPr>
              <a:t>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2921002" y="7620002"/>
            <a:ext cx="103938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c1 = 10 x 4/45 = 0”.89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1841502" y="7975602"/>
            <a:ext cx="11477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30" smtClean="0">
                <a:solidFill>
                  <a:srgbClr val="000000"/>
                </a:solidFill>
                <a:latin typeface="Arial Unicode MS"/>
                <a:cs typeface="Arial Unicode MS"/>
              </a:rPr>
              <a:t>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2895601" y="7975602"/>
            <a:ext cx="77296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c2 = 4c1 = 3”.36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1092201" y="8331201"/>
            <a:ext cx="19973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2933702" y="8331201"/>
            <a:ext cx="103073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c3 = 25 /4 c1  = 5”.55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1028701" y="9017003"/>
            <a:ext cx="15645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8" spc="-10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3898900" y="9017003"/>
            <a:ext cx="10900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8" smtClean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5156200" y="9017003"/>
            <a:ext cx="137730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8" spc="-10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549401" y="1041399"/>
            <a:ext cx="3209212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Check:   c1 + c2 + c3 = 0.”89 + 3”.56 + 5”.55 = 10”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Hence the corrected angles are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921002" y="914399"/>
            <a:ext cx="2657779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α = 78° 12′ 12” + 0”.89  = 78° 12′ 12”.89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β = 136° 48′ 30” + 3”.56 = 136° 48′ 33”.56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1765301"/>
            <a:ext cx="22281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920998" y="1765301"/>
            <a:ext cx="265617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y = 144° 59′ 08” + 5”.55 = 144° 59′ 13”.55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4584700" y="2120902"/>
            <a:ext cx="128240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-------------------------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378200" y="2298703"/>
            <a:ext cx="28052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4533900" y="2298703"/>
            <a:ext cx="118301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360° 00′ 00”+ 00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092201" y="2476501"/>
            <a:ext cx="490198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 angle A was measured by different persons and the following are the values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092200" y="2832102"/>
            <a:ext cx="4328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2006600" y="3187703"/>
            <a:ext cx="3767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Angle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292600" y="3187703"/>
            <a:ext cx="158857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Number of measurements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803400" y="3543300"/>
            <a:ext cx="70211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65° 30′ 10”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378200" y="3543300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5207001" y="3543300"/>
            <a:ext cx="76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803400" y="3886203"/>
            <a:ext cx="70211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65° 29′ 50”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3378200" y="3886203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5207001" y="3886203"/>
            <a:ext cx="76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803400" y="4254502"/>
            <a:ext cx="70211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65° 30′ 00”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3378200" y="4254502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5207001" y="4254502"/>
            <a:ext cx="76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1803400" y="4610102"/>
            <a:ext cx="70211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65° 30′ 20”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3378200" y="4610102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5207001" y="4610102"/>
            <a:ext cx="76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1803400" y="4965702"/>
            <a:ext cx="70211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65° 30′ 10”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3378200" y="4965702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5207001" y="4965702"/>
            <a:ext cx="76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1549402" y="5334002"/>
            <a:ext cx="2874185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Find  the  most  probable  value  of  the  angle.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Solution.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549402" y="5676901"/>
            <a:ext cx="474488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As stated earlier, the most probable value of an angle is equal to its weighted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092201" y="6032502"/>
            <a:ext cx="10371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arithmetic mean.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463801" y="6235701"/>
            <a:ext cx="1875513" cy="21544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65° 30′ 10” x 2 = 131° 00′ 20”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65° 29′ 50” x 3 = 196° 29′ 30”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65° 30′ 00” x 3 = 196° 30′ 00”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65° 30′ 20” x 4 = 262° 01′ 20”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65° 30′ 10” x 3 = 196° 30′ 30”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543300" y="8166103"/>
            <a:ext cx="92333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------------------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136900" y="8521702"/>
            <a:ext cx="12230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Sum = 982° 31′ 40”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006600" y="8686802"/>
            <a:ext cx="20678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Σ weight = 2 + 3 + 3 + 4 + 3 = 15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15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444502"/>
            <a:ext cx="39946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6" spc="-10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0" y="444502"/>
            <a:ext cx="71397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6" spc="-10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981202" y="1016003"/>
            <a:ext cx="16510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</a:t>
            </a: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Weighted arithmetic mean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49601" y="1371603"/>
            <a:ext cx="8332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= 982° 31′ 40”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21002" y="1727203"/>
            <a:ext cx="248465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1600200" algn="l"/>
              </a:tabLst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-----------------------------	= 65° 30′ 6”.67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2082803"/>
            <a:ext cx="322524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Hence most probable value of the angle = 65° 30′ 6”.67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1" y="2298703"/>
            <a:ext cx="5438989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The telescope of a theodilite is fitted with stadia wires. It is required to find the most probable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values of the constants C and K of tacheometer. The staff was kept vertical at three points in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the field and with of sight horizontal the staff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1" y="2844803"/>
            <a:ext cx="204703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75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intercepts observed was as follows.</a:t>
            </a:r>
          </a:p>
          <a:p>
            <a:pPr>
              <a:lnSpc>
                <a:spcPts val="12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70100" y="3543300"/>
            <a:ext cx="9351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Distance of staff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4102100" y="3543300"/>
            <a:ext cx="112691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Staff intercept S(m)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803401" y="3886203"/>
            <a:ext cx="13872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from tacheometer D( m)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2527301" y="4076702"/>
            <a:ext cx="21255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150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584700" y="4076702"/>
            <a:ext cx="31899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1.495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2527301" y="4343402"/>
            <a:ext cx="21255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200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4584700" y="4343402"/>
            <a:ext cx="31899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2.000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2527301" y="4610102"/>
            <a:ext cx="21255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250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4584700" y="4610102"/>
            <a:ext cx="31899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2.505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549400" y="5257801"/>
            <a:ext cx="53059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Solution: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006600" y="5461000"/>
            <a:ext cx="1402628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The distance equation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	D = KS + C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006602" y="6172200"/>
            <a:ext cx="1739259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431800" algn="l"/>
              </a:tabLst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The observation equations are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	150 = 1.495 K + C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438402" y="6883399"/>
            <a:ext cx="1071447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200 = 2.000 K + C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250 = 2.505 K + C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49401" y="7594599"/>
            <a:ext cx="4340932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927100" algn="l"/>
              </a:tabLst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If K and C are the most probable values, then the error of observations are: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	150 - 1.495 K - C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463800" y="8458203"/>
            <a:ext cx="102592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200 - 2.000 K - C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463800" y="8813802"/>
            <a:ext cx="102592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250 - 2.505 K - C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28701" y="9017003"/>
            <a:ext cx="19492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6" spc="-10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3898901" y="9017003"/>
            <a:ext cx="13208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6" spc="-10" smtClean="0">
                <a:solidFill>
                  <a:srgbClr val="000000"/>
                </a:solidFill>
                <a:latin typeface="Calibri"/>
                <a:cs typeface="Calibri"/>
              </a:rPr>
              <a:t>16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5156202" y="9017003"/>
            <a:ext cx="169790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6" spc="-10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60702" y="901703"/>
            <a:ext cx="165724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TABLE OF CONTENTS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2" y="1193802"/>
            <a:ext cx="37830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S.NO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05203" y="1193802"/>
            <a:ext cx="57265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TOPICS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6311899" y="1193803"/>
            <a:ext cx="42614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PAGE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6413500" y="1371603"/>
            <a:ext cx="23243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NO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41399" y="1549402"/>
            <a:ext cx="8656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438400" y="1549402"/>
            <a:ext cx="269541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CHAPTER 1(CONTROL SURVEYING)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990600" y="17272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397001" y="1727203"/>
            <a:ext cx="316926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HORIZONTAL CONTROLS &amp; ITS METHODS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6489700" y="1727203"/>
            <a:ext cx="8656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990600" y="19177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396999" y="1917703"/>
            <a:ext cx="283327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VERTICAL CONTROL &amp; ITS METHODS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6489700" y="1917703"/>
            <a:ext cx="8656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990600" y="20955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397000" y="2095502"/>
            <a:ext cx="353891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CLASSIFICATION OF TRIANGULATION SYSTEM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6489700" y="2095502"/>
            <a:ext cx="8656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927100" y="2273302"/>
            <a:ext cx="34624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1.3.1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397001" y="2273302"/>
            <a:ext cx="338951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FIRST ORDER OR PRIMARY TRIANGULATION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6489700" y="2273302"/>
            <a:ext cx="8656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927100" y="2463801"/>
            <a:ext cx="34624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1.3.2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1473201" y="2463801"/>
            <a:ext cx="419845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SECONDARY ORDER OR SECONDARY TRIANGULATION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6489700" y="2463801"/>
            <a:ext cx="8656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927100" y="2654302"/>
            <a:ext cx="34624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1.3.3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473202" y="2654302"/>
            <a:ext cx="347768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THIRD ORDER OR TERTIARY TRIANGULATION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6489700" y="2654302"/>
            <a:ext cx="8656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7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1041399" y="2857502"/>
            <a:ext cx="8656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</a:t>
            </a:r>
          </a:p>
          <a:p>
            <a:pPr>
              <a:lnSpc>
                <a:spcPts val="143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3213100" y="2908303"/>
            <a:ext cx="8784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CHAPTER 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2692401" y="3124203"/>
            <a:ext cx="182723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SURVEY ADJUSTMENTS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990600" y="3302001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2.1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1397000" y="3327403"/>
            <a:ext cx="136575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TYPES OF ERROR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6489700" y="3302001"/>
            <a:ext cx="8656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9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990600" y="35052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2.2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1397002" y="3505202"/>
            <a:ext cx="269169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THE LAW OF ACCIDENTAL ERRORS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6451601" y="3505202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990600" y="37084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2.3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1397000" y="3708403"/>
            <a:ext cx="254396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PRINCIPLES OF LEAST SQUARES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6451601" y="3708403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990600" y="38989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2.4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1397001" y="3898903"/>
            <a:ext cx="136684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LAW OF WEIGHTS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2" name="TextBox 42"/>
          <p:cNvSpPr txBox="1"/>
          <p:nvPr/>
        </p:nvSpPr>
        <p:spPr>
          <a:xfrm>
            <a:off x="6451601" y="3898903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3" name="TextBox 43"/>
          <p:cNvSpPr txBox="1"/>
          <p:nvPr/>
        </p:nvSpPr>
        <p:spPr>
          <a:xfrm>
            <a:off x="990600" y="41021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2.5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4" name="TextBox 44"/>
          <p:cNvSpPr txBox="1"/>
          <p:nvPr/>
        </p:nvSpPr>
        <p:spPr>
          <a:xfrm>
            <a:off x="1396999" y="4102103"/>
            <a:ext cx="431849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DISTRIBUTION OF ERROR OF THE FIELD MEASUREMENT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5" name="TextBox 45"/>
          <p:cNvSpPr txBox="1"/>
          <p:nvPr/>
        </p:nvSpPr>
        <p:spPr>
          <a:xfrm>
            <a:off x="6451601" y="4102100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1041399" y="4305303"/>
            <a:ext cx="8656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7" name="TextBox 47"/>
          <p:cNvSpPr txBox="1"/>
          <p:nvPr/>
        </p:nvSpPr>
        <p:spPr>
          <a:xfrm>
            <a:off x="3225800" y="4305303"/>
            <a:ext cx="8784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CHAPTER 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8" name="TextBox 48"/>
          <p:cNvSpPr txBox="1"/>
          <p:nvPr/>
        </p:nvSpPr>
        <p:spPr>
          <a:xfrm>
            <a:off x="2997200" y="4483102"/>
            <a:ext cx="11990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TOTAL STATION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9" name="TextBox 49"/>
          <p:cNvSpPr txBox="1"/>
          <p:nvPr/>
        </p:nvSpPr>
        <p:spPr>
          <a:xfrm>
            <a:off x="1397001" y="4660900"/>
            <a:ext cx="135133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BASIC PRINCIPLE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0" name="TextBox 50"/>
          <p:cNvSpPr txBox="1"/>
          <p:nvPr/>
        </p:nvSpPr>
        <p:spPr>
          <a:xfrm>
            <a:off x="6451601" y="4660900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1" name="TextBox 51"/>
          <p:cNvSpPr txBox="1"/>
          <p:nvPr/>
        </p:nvSpPr>
        <p:spPr>
          <a:xfrm>
            <a:off x="990600" y="4838701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2" name="TextBox 52"/>
          <p:cNvSpPr txBox="1"/>
          <p:nvPr/>
        </p:nvSpPr>
        <p:spPr>
          <a:xfrm>
            <a:off x="990600" y="50165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3" name="TextBox 53"/>
          <p:cNvSpPr txBox="1"/>
          <p:nvPr/>
        </p:nvSpPr>
        <p:spPr>
          <a:xfrm>
            <a:off x="1397001" y="5016503"/>
            <a:ext cx="289156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CLASSIFICATION OF TOTAL STATIONS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4" name="TextBox 54"/>
          <p:cNvSpPr txBox="1"/>
          <p:nvPr/>
        </p:nvSpPr>
        <p:spPr>
          <a:xfrm>
            <a:off x="6451601" y="5016503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5" name="TextBox 55"/>
          <p:cNvSpPr txBox="1"/>
          <p:nvPr/>
        </p:nvSpPr>
        <p:spPr>
          <a:xfrm>
            <a:off x="927100" y="5372103"/>
            <a:ext cx="34624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3.2.1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6" name="TextBox 56"/>
          <p:cNvSpPr txBox="1"/>
          <p:nvPr/>
        </p:nvSpPr>
        <p:spPr>
          <a:xfrm>
            <a:off x="1397000" y="5372103"/>
            <a:ext cx="260141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LASER DISTANCE MEASUREMENT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7" name="TextBox 57"/>
          <p:cNvSpPr txBox="1"/>
          <p:nvPr/>
        </p:nvSpPr>
        <p:spPr>
          <a:xfrm>
            <a:off x="6451601" y="5372102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8" name="TextBox 58"/>
          <p:cNvSpPr txBox="1"/>
          <p:nvPr/>
        </p:nvSpPr>
        <p:spPr>
          <a:xfrm>
            <a:off x="927100" y="5575303"/>
            <a:ext cx="34624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3.2.2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9" name="TextBox 59"/>
          <p:cNvSpPr txBox="1"/>
          <p:nvPr/>
        </p:nvSpPr>
        <p:spPr>
          <a:xfrm>
            <a:off x="1397001" y="5575303"/>
            <a:ext cx="218688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ELECTRO- OPTICAL SYSTEM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0" name="TextBox 60"/>
          <p:cNvSpPr txBox="1"/>
          <p:nvPr/>
        </p:nvSpPr>
        <p:spPr>
          <a:xfrm>
            <a:off x="990600" y="57658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1" name="TextBox 61"/>
          <p:cNvSpPr txBox="1"/>
          <p:nvPr/>
        </p:nvSpPr>
        <p:spPr>
          <a:xfrm>
            <a:off x="1397001" y="5765802"/>
            <a:ext cx="242508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FEATURES OF TOTAL STATIONS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2" name="TextBox 62"/>
          <p:cNvSpPr txBox="1"/>
          <p:nvPr/>
        </p:nvSpPr>
        <p:spPr>
          <a:xfrm>
            <a:off x="6451601" y="5765802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3" name="TextBox 63"/>
          <p:cNvSpPr txBox="1"/>
          <p:nvPr/>
        </p:nvSpPr>
        <p:spPr>
          <a:xfrm>
            <a:off x="990600" y="61341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4" name="TextBox 64"/>
          <p:cNvSpPr txBox="1"/>
          <p:nvPr/>
        </p:nvSpPr>
        <p:spPr>
          <a:xfrm>
            <a:off x="1397000" y="6134103"/>
            <a:ext cx="205492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SOFTWARE APPLICATIONS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5" name="TextBox 65"/>
          <p:cNvSpPr txBox="1"/>
          <p:nvPr/>
        </p:nvSpPr>
        <p:spPr>
          <a:xfrm>
            <a:off x="6451601" y="6134103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27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6" name="TextBox 66"/>
          <p:cNvSpPr txBox="1"/>
          <p:nvPr/>
        </p:nvSpPr>
        <p:spPr>
          <a:xfrm>
            <a:off x="990600" y="64897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7" name="TextBox 67"/>
          <p:cNvSpPr txBox="1"/>
          <p:nvPr/>
        </p:nvSpPr>
        <p:spPr>
          <a:xfrm>
            <a:off x="1397000" y="6489702"/>
            <a:ext cx="334065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SOURCES OF ERROR FOR TOTAL STATIONS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8" name="TextBox 68"/>
          <p:cNvSpPr txBox="1"/>
          <p:nvPr/>
        </p:nvSpPr>
        <p:spPr>
          <a:xfrm>
            <a:off x="6451601" y="6489702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9" name="TextBox 69"/>
          <p:cNvSpPr txBox="1"/>
          <p:nvPr/>
        </p:nvSpPr>
        <p:spPr>
          <a:xfrm>
            <a:off x="2921000" y="6845302"/>
            <a:ext cx="8784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CHAPTER 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0" name="TextBox 70"/>
          <p:cNvSpPr txBox="1"/>
          <p:nvPr/>
        </p:nvSpPr>
        <p:spPr>
          <a:xfrm>
            <a:off x="2730500" y="7010402"/>
            <a:ext cx="127637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GPS SURVEYING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1" name="TextBox 71"/>
          <p:cNvSpPr txBox="1"/>
          <p:nvPr/>
        </p:nvSpPr>
        <p:spPr>
          <a:xfrm>
            <a:off x="990600" y="73787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2" name="TextBox 72"/>
          <p:cNvSpPr txBox="1"/>
          <p:nvPr/>
        </p:nvSpPr>
        <p:spPr>
          <a:xfrm>
            <a:off x="1397001" y="7366003"/>
            <a:ext cx="114454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6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INTRODUCTION</a:t>
            </a:r>
          </a:p>
          <a:p>
            <a:pPr>
              <a:lnSpc>
                <a:spcPts val="1320"/>
              </a:lnSpc>
            </a:pPr>
            <a:endParaRPr/>
          </a:p>
        </p:txBody>
      </p:sp>
      <p:sp>
        <p:nvSpPr>
          <p:cNvPr id="73" name="TextBox 73"/>
          <p:cNvSpPr txBox="1"/>
          <p:nvPr/>
        </p:nvSpPr>
        <p:spPr>
          <a:xfrm>
            <a:off x="6451601" y="7378703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4" name="TextBox 74"/>
          <p:cNvSpPr txBox="1"/>
          <p:nvPr/>
        </p:nvSpPr>
        <p:spPr>
          <a:xfrm>
            <a:off x="990600" y="77216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5" name="TextBox 75"/>
          <p:cNvSpPr txBox="1"/>
          <p:nvPr/>
        </p:nvSpPr>
        <p:spPr>
          <a:xfrm>
            <a:off x="1396999" y="7734300"/>
            <a:ext cx="149239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SEGMENTS OF GPS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6" name="TextBox 76"/>
          <p:cNvSpPr txBox="1"/>
          <p:nvPr/>
        </p:nvSpPr>
        <p:spPr>
          <a:xfrm>
            <a:off x="6451601" y="7721602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7" name="TextBox 77"/>
          <p:cNvSpPr txBox="1"/>
          <p:nvPr/>
        </p:nvSpPr>
        <p:spPr>
          <a:xfrm>
            <a:off x="990600" y="80899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8" name="TextBox 78"/>
          <p:cNvSpPr txBox="1"/>
          <p:nvPr/>
        </p:nvSpPr>
        <p:spPr>
          <a:xfrm>
            <a:off x="1460500" y="8089903"/>
            <a:ext cx="132703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SPACE SEGMENT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9" name="TextBox 79"/>
          <p:cNvSpPr txBox="1"/>
          <p:nvPr/>
        </p:nvSpPr>
        <p:spPr>
          <a:xfrm>
            <a:off x="6451601" y="8089903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0" name="TextBox 80"/>
          <p:cNvSpPr txBox="1"/>
          <p:nvPr/>
        </p:nvSpPr>
        <p:spPr>
          <a:xfrm>
            <a:off x="990600" y="84455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1" name="TextBox 81"/>
          <p:cNvSpPr txBox="1"/>
          <p:nvPr/>
        </p:nvSpPr>
        <p:spPr>
          <a:xfrm>
            <a:off x="1396999" y="8445503"/>
            <a:ext cx="298049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OBSERVATION PRINCIPLE AND SIGNAL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2" name="TextBox 82"/>
          <p:cNvSpPr txBox="1"/>
          <p:nvPr/>
        </p:nvSpPr>
        <p:spPr>
          <a:xfrm>
            <a:off x="6451601" y="8445502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3" name="TextBox 83"/>
          <p:cNvSpPr txBox="1"/>
          <p:nvPr/>
        </p:nvSpPr>
        <p:spPr>
          <a:xfrm>
            <a:off x="1396999" y="8636003"/>
            <a:ext cx="955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STRUCTURE</a:t>
            </a:r>
          </a:p>
          <a:p>
            <a:pPr>
              <a:lnSpc>
                <a:spcPts val="131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1" y="444500"/>
            <a:ext cx="432811" cy="3206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 lang="en-CA" sz="110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49401" y="1016002"/>
            <a:ext cx="182902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By the theory of least squares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49401" y="1143000"/>
            <a:ext cx="3890489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(150 -1.495 K -C)2 +(200 - 2.000 K- C )2 +(250 - 505 K - C )2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normal equation in K,</a:t>
            </a:r>
          </a:p>
          <a:p>
            <a:pPr>
              <a:lnSpc>
                <a:spcPts val="249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06600" y="1968502"/>
            <a:ext cx="22201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Differentiating equation (i) w.r.t. K,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06600" y="2184400"/>
            <a:ext cx="3385542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81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2(-1.495)(150 -1.495 K -C) +2(-20.)(200 - 2.000 K- C)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+2(-2.505)(250 - 505 K - C ) = 0</a:t>
            </a:r>
          </a:p>
          <a:p>
            <a:pPr>
              <a:lnSpc>
                <a:spcPts val="279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06600" y="3035303"/>
            <a:ext cx="343683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730500" algn="l"/>
                <a:tab pos="32258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208.41667 - 2.085 K - C = 0	--------	(2)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Normal equation in C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49401" y="3390902"/>
            <a:ext cx="22121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Differentiating equation (i) w.r.t. C,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06600" y="3505200"/>
            <a:ext cx="3231654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81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2(-1.0)(150 -1.495 K -C) +2(-1.0)(200 - 2.000 K- C)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+2(-1.0)(250 - 505 K - C ) = 0</a:t>
            </a:r>
          </a:p>
          <a:p>
            <a:pPr>
              <a:lnSpc>
                <a:spcPts val="2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06600" y="4330702"/>
            <a:ext cx="302647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273300" algn="l"/>
                <a:tab pos="28194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200 - 2 K - C = 0	---------	(3)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On solving Equations (2) and (3)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95601" y="4597400"/>
            <a:ext cx="774251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K = 99.0196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 = 1.9608</a:t>
            </a:r>
          </a:p>
          <a:p>
            <a:pPr>
              <a:lnSpc>
                <a:spcPts val="222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06600" y="5245101"/>
            <a:ext cx="1920398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4318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distance equation is: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D = 99.0196 S + 1.9608</a:t>
            </a:r>
          </a:p>
          <a:p>
            <a:pPr>
              <a:lnSpc>
                <a:spcPts val="279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210301" y="444500"/>
            <a:ext cx="769441" cy="3206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 lang="en-CA" sz="1101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88002" y="1257302"/>
            <a:ext cx="102111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minimum---(i)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17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552451"/>
            <a:ext cx="9210675" cy="895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28700" y="9017003"/>
            <a:ext cx="6412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>
              <a:lnSpc>
                <a:spcPts val="1265"/>
              </a:lnSpc>
            </a:pPr>
            <a:endParaRPr lang="en-CA" sz="1101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0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28700" y="9017003"/>
            <a:ext cx="6412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6680201" y="9017003"/>
            <a:ext cx="29174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8705850" cy="139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28700" y="9017003"/>
            <a:ext cx="6412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6896100" y="9017003"/>
            <a:ext cx="6572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05900" cy="1375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22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6325"/>
            <a:ext cx="8591550" cy="790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43300" y="1549402"/>
            <a:ext cx="8784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CHAPTER 3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52800" y="1892303"/>
            <a:ext cx="11990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TOTAL STATION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314700" y="7835902"/>
            <a:ext cx="146168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Fig 3.1 Total Station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1" y="8140702"/>
            <a:ext cx="574516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Because the instrument combines both angle and distance measurement in the same unit, it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known as an integrated total station which can measure horizontal and vertical angles as well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as slope distances.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23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92200" y="1016002"/>
            <a:ext cx="554799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Using the vertical angle, the total station can calculate the horizontal and vertical distance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components of the measured slope distance.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1536702"/>
            <a:ext cx="583653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As well as basic functions, total stations are able to perform a number of different survey tasks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associated calculations and can store large amounts of data.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1" y="2070102"/>
            <a:ext cx="539731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As with the electronic theodolite, all the functions of a total station are controlled by its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microprocessor, which is accessed thought a keyboard and display.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2425702"/>
            <a:ext cx="576279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To use the total station, it is set over one end of the line to be measured and some reflector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positioned at the other end such that the line of sight between the instrument and the reflector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is unobstructed (as seen in the figure below).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1" y="3124203"/>
            <a:ext cx="299761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-The reflector is a prism attached to a detail pole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0" y="3467103"/>
            <a:ext cx="306814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-The telescope is aligned and pointed at the prism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0" y="3822702"/>
            <a:ext cx="549028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-The measuring sequence is initiated and a signal is sent to the reflector and a part of this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signal is returned to the total station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2200" y="4356102"/>
            <a:ext cx="5652188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-This signal is then analysed to calculate the slope distance together with the horizontal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vertical angles.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200" y="4864102"/>
            <a:ext cx="581409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-Total stations can also be used without reflectors and the telescope is pointed at the point that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needs to be measured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2200" y="5397503"/>
            <a:ext cx="549028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-Some instruments have motorised drivers and can be use automatic target recognition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search and lock into a prism - this is a fully automated process and does not require an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operator.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2200" y="6108703"/>
            <a:ext cx="5713102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-Some total stations can be controlled from the detail pole, enabling surveys to be conducted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by one person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24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692401" y="5511803"/>
            <a:ext cx="27633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Fig 3.2 Measuring with a Total Station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5689603"/>
            <a:ext cx="571470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Most total stations have a distance measuring range of up to a few kilometres, when using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prism, and a range of at least 100m in reflector less mode and an accuracy of 2-3mm at short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ranges, which will decrease to about 4-5mm at 1km.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6388103"/>
            <a:ext cx="552555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Although angles and distances can be measured and used separately, the most common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applications for total stations occur when these are combined to define position in control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surveys.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7086603"/>
            <a:ext cx="564738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As well as the total station, site surveying is increasingly being carried out using GPS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equipment.   Some predictions have been made that this trend will continue, and in the long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run GPS methods may replace other methods.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0" y="7785103"/>
            <a:ext cx="567302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Although the use of GPS is increasing, total stations are one of the predominant instruments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used on site for surveying and will be for some time.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0" y="8318503"/>
            <a:ext cx="520655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Developments in both technologies will find a point where devices can be made that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complement both methods.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25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04" y="1100110"/>
            <a:ext cx="6100778" cy="398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92201" y="1016003"/>
            <a:ext cx="315124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3.2 CLASSIFICATION OF TOTAL STATIONS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1" y="1333503"/>
            <a:ext cx="257641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3.2.1 ELECTRO- OPTICAL SYSTEM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1689102"/>
            <a:ext cx="255332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3.2.1.1 DISTANCE MEASUREMENT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2" y="2044703"/>
            <a:ext cx="583813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When a distance is measured with a total station, am electromagnetic wave or pulse is used for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measurement - this is propagated through the atmosphere from the instrument to reflector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or target and back during the measurement.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1" y="2565402"/>
            <a:ext cx="582018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8861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Distances are measured using two methods: the phase shift method, and the pulsed laser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method.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1" y="2908302"/>
            <a:ext cx="570156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8861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This  technique  uses  continuous  electromagnetic  waves  for  distance  measurement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although these are complex in nature, electromagnetic waves can be represented in their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1" y="3251202"/>
            <a:ext cx="51296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simplest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048001" y="3251202"/>
            <a:ext cx="29815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4787900" y="3251202"/>
            <a:ext cx="12824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6362701" y="3251202"/>
            <a:ext cx="50654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periodic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092201" y="3454403"/>
            <a:ext cx="42319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9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waves.</a:t>
            </a:r>
          </a:p>
          <a:p>
            <a:pPr>
              <a:lnSpc>
                <a:spcPts val="129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971800" y="7404102"/>
            <a:ext cx="230191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Fig 3.3 Sinusoidal wave motion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92200" y="7759703"/>
            <a:ext cx="557043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wave completes a cycle when moving between identical points on the wave and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number of times in one second the wave completes the cycle is called the frequency of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wave. The speed of the wave is then used to estimate the distance.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92201" y="8458203"/>
            <a:ext cx="299094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3.2.2 LASER DISTANCE MEASUREMENT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85901" y="8623303"/>
            <a:ext cx="5414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many total stations, distances are obtained by measuring the time taken for a pulse of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92200" y="8801102"/>
            <a:ext cx="463588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laser radiation to travel from the instrument to a prism (or target) and back.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6057901" y="8801102"/>
            <a:ext cx="71013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As   in   the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26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90600" y="9017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397001" y="901702"/>
            <a:ext cx="338560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STRUCTURE OF THE GPS NAVIGATION</a:t>
            </a:r>
            <a:r>
              <a:rPr lang="en-CA" sz="123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DATA</a:t>
            </a:r>
          </a:p>
          <a:p>
            <a:pPr>
              <a:lnSpc>
                <a:spcPts val="143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6451601" y="901702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990600" y="12573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397002" y="1257302"/>
            <a:ext cx="156972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CONTROL SEGMENT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6451601" y="1257302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990600" y="16129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4.7</a:t>
            </a:r>
          </a:p>
          <a:p>
            <a:pPr>
              <a:lnSpc>
                <a:spcPts val="1435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397001" y="1600202"/>
            <a:ext cx="230229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GROUND CONTROL SEGMENT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6451601" y="1612902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48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990600" y="19431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4.8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396999" y="1917703"/>
            <a:ext cx="123591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USER SEGMENT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6451601" y="1943103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48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990600" y="21336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4.9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397002" y="2133602"/>
            <a:ext cx="344389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BASIC CONCEPT  OF GPS RECEIVER AND ITS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6451601" y="2133602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48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397002" y="2311402"/>
            <a:ext cx="11333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3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COMPONENTS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952500" y="2641603"/>
            <a:ext cx="30296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4.10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397001" y="2641603"/>
            <a:ext cx="285148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CLASSIFICATION OF GPS RECEIVERS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6451601" y="2641603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952500" y="2997202"/>
            <a:ext cx="29444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4.11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1397002" y="2997202"/>
            <a:ext cx="88806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ACCURACY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6451601" y="2997202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60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952500" y="3352802"/>
            <a:ext cx="30296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4.12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397001" y="3352802"/>
            <a:ext cx="17979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DIFFERENTIAL THEORY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6451601" y="3352802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61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952500" y="3898903"/>
            <a:ext cx="30296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4.13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1397000" y="3924302"/>
            <a:ext cx="136575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1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DIFFERENTIAL GPS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6451601" y="3898903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62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2844800" y="4305303"/>
            <a:ext cx="8784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CHAPTER 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2311400" y="4533902"/>
            <a:ext cx="26326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ADVANCED TOPICS IN SURVEYING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990600" y="48895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1397000" y="4889502"/>
            <a:ext cx="118942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INTRODUCTION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6451601" y="4889502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63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990600" y="5257801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1397000" y="5257801"/>
            <a:ext cx="256397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PHOTOGRAMMETRIC SURVEYING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6451601" y="5257801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63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990600" y="54483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1397000" y="5448302"/>
            <a:ext cx="428784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PRINCIPLES BEHIND TERRESTRIAL PHOTOGRAMMETRY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6451601" y="5448302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64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2" name="TextBox 42"/>
          <p:cNvSpPr txBox="1"/>
          <p:nvPr/>
        </p:nvSpPr>
        <p:spPr>
          <a:xfrm>
            <a:off x="990600" y="56515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3" name="TextBox 43"/>
          <p:cNvSpPr txBox="1"/>
          <p:nvPr/>
        </p:nvSpPr>
        <p:spPr>
          <a:xfrm>
            <a:off x="1473201" y="5651503"/>
            <a:ext cx="365491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MEAN SEA LEVEL? EXPLAIN WHY IT IS USED AS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4" name="TextBox 44"/>
          <p:cNvSpPr txBox="1"/>
          <p:nvPr/>
        </p:nvSpPr>
        <p:spPr>
          <a:xfrm>
            <a:off x="6451601" y="5651502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83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5" name="TextBox 45"/>
          <p:cNvSpPr txBox="1"/>
          <p:nvPr/>
        </p:nvSpPr>
        <p:spPr>
          <a:xfrm>
            <a:off x="1473201" y="5829303"/>
            <a:ext cx="59125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DATUM.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990600" y="61849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7" name="TextBox 47"/>
          <p:cNvSpPr txBox="1"/>
          <p:nvPr/>
        </p:nvSpPr>
        <p:spPr>
          <a:xfrm>
            <a:off x="1397001" y="6184902"/>
            <a:ext cx="246682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5.5 ASTRONOMICAL SURVEYING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8" name="TextBox 48"/>
          <p:cNvSpPr txBox="1"/>
          <p:nvPr/>
        </p:nvSpPr>
        <p:spPr>
          <a:xfrm>
            <a:off x="6451601" y="6184902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83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9" name="TextBox 49"/>
          <p:cNvSpPr txBox="1"/>
          <p:nvPr/>
        </p:nvSpPr>
        <p:spPr>
          <a:xfrm>
            <a:off x="927100" y="6540503"/>
            <a:ext cx="34624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5.5.1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0" name="TextBox 50"/>
          <p:cNvSpPr txBox="1"/>
          <p:nvPr/>
        </p:nvSpPr>
        <p:spPr>
          <a:xfrm>
            <a:off x="1397001" y="6540503"/>
            <a:ext cx="439139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CO-ALTITUDE OR ZENITH DISTANCE (Z) AND AZIMUTH (A).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1" name="TextBox 51"/>
          <p:cNvSpPr txBox="1"/>
          <p:nvPr/>
        </p:nvSpPr>
        <p:spPr>
          <a:xfrm>
            <a:off x="6451601" y="6540503"/>
            <a:ext cx="173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84</a:t>
            </a:r>
          </a:p>
          <a:p>
            <a:pPr>
              <a:lnSpc>
                <a:spcPts val="1380"/>
              </a:lnSpc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92200" y="1016002"/>
            <a:ext cx="552234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phase shift method, the pulses are derived an infrared or visible laser diode and they are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transmitted through the telescope towards the remote end of the distance being measured,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where they are reflected and returned to the instrument.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1" y="1714502"/>
            <a:ext cx="586378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Since the velocity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v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of the pulses can be accurately determined, the distance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D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can be obtained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using 2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D = vt,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t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is the time taken for a single pulse to travel from instrument -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target - instrument.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2413003"/>
            <a:ext cx="490038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This is also known as the timed-pulse or time-of-flight measurement technique.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1" y="2768603"/>
            <a:ext cx="579325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transit time t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is measured using electronic signal processing techniques. Although only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single pulse is necessary to obtain a distance, the accuracy obtained would be poor.To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improve this, a large number of pulses (typically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0" y="3289303"/>
            <a:ext cx="58140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20,000 every second) are analysed during each measurement to give a more accurate distance.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0" y="3644902"/>
            <a:ext cx="565058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pulse laser method is a much simpler approach to distance measurement than the phase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shift method, which was originally developed about 50 years ago.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0" y="4521203"/>
            <a:ext cx="286828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SLOPE AND HORIZONTAL DISTANCES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2200" y="4864103"/>
            <a:ext cx="567463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Both the phase shift and pulsed laser methods will measure a slope distance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from the total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station along the line of sight to a reflector or target.For  most  surveys  the  horizontal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distance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D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is required as well as the vertical component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V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of the slope distance.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200" y="5575303"/>
            <a:ext cx="251511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Horizontal distance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D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=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cosα =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sin z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2201" y="5918203"/>
            <a:ext cx="24782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Vertical distance =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V = 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sinα =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cos z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2200" y="6273800"/>
            <a:ext cx="5709896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40513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Where α is the vertical angle and z is the is the zenith angle.	As   far   as   the   user  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concerned, these calculations are seldom done because the total station will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either display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D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 V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automatically or will dislplay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first and then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D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V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after pressing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buttons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27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768601" y="3441701"/>
            <a:ext cx="273472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Fig 3.4 Slope and Distance Measured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1" y="4025903"/>
            <a:ext cx="385041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How accuracy of distance measurement is specified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1" y="4216400"/>
            <a:ext cx="3619581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4572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All total stations have a linear accuracy quoted in the form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±(a mm + b ppm)</a:t>
            </a:r>
          </a:p>
          <a:p>
            <a:pPr>
              <a:lnSpc>
                <a:spcPts val="2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4889500"/>
            <a:ext cx="5769208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4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constant a is independent of the length being measured and is made up of internal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sources within the instrument that are normally beyond the control of the user.It is an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estimate of the individual errors caused by such phenomena as unwanted phase shifts in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electronic components, errors in phase and transit time measurements.</a:t>
            </a:r>
          </a:p>
          <a:p>
            <a:pPr>
              <a:lnSpc>
                <a:spcPts val="14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85900" y="6032502"/>
            <a:ext cx="5475858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systematic error b is proportional to the distance being measured, where 1 ppm (part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per million) is equivalent to an additional error of 1mm for every kilometre measured.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85900" y="6426200"/>
            <a:ext cx="5482270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Typical specifications for a total station vary from ±(2mm + 2ppm) to ±(5mm + 5 pmm).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example: ±(2mm + 2ppm), at 100m the error in distance measurement will be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±2mm but at 1.5km, the error will be ±(2mm + [2mm/km * 1.5km]) = ±5mm</a:t>
            </a:r>
          </a:p>
          <a:p>
            <a:pPr>
              <a:lnSpc>
                <a:spcPts val="2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1" y="7391403"/>
            <a:ext cx="307295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Reflectors used in distance measurement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7683502"/>
            <a:ext cx="566341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Since the waves or pulses transmitted by a total station are either visible or infrared, a plane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1" y="7874002"/>
            <a:ext cx="596156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mirror could be used to reflect them. This would require a very accurate alignment of the mirror,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because the transmitted wave or pulses have a narrow spread.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8356603"/>
            <a:ext cx="463107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To get around this problem special mirror prisms are used as shown below.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28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622" y="885799"/>
            <a:ext cx="5100646" cy="20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768599" y="3365502"/>
            <a:ext cx="271709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Fig 3.5 Reflector used in total station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3657602"/>
            <a:ext cx="26847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3.3 FEATURES OF TOTAL STATIONS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3924302"/>
            <a:ext cx="5705088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Total stations are capable of measuring angles and distances simultaneously and combine an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electronic theodolite with a distance measuring system and a microprocessor.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1" y="4419601"/>
            <a:ext cx="179536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ANGLE MEASUREMENT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4699004"/>
            <a:ext cx="5951950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All the components of the electronic theodolite described in the previous lectures are found total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stations.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5181600"/>
            <a:ext cx="5862182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axis configuration is identical and comprises the vertical axis, the tilting axis and line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sight (or collimation). The other components include the tribatch with levelling footscrews,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keyboard with display and the telescope which is mounted on the standards and which rotates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around the tilting axis.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6045203"/>
            <a:ext cx="565539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Levelling is carried out in the same way as for a theodolite by adjusting to centralise a plate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1" y="6235701"/>
            <a:ext cx="5873403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65"/>
              </a:lnSpc>
              <a:tabLst>
                <a:tab pos="18288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level or electronic bubble.	The telescope can be transited and used in the face left (or face I)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face right (or face II) positions.  Horizontal rotation of the total station about the vertical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axis is controlled by a horizontal clamp and tangent screw and rotation of the telescope about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tilting axis.</a:t>
            </a:r>
          </a:p>
          <a:p>
            <a:pPr>
              <a:lnSpc>
                <a:spcPts val="14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7391403"/>
            <a:ext cx="538288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total station is used to measure angles in the same way as the electronic theodolite.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29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42" y="814358"/>
            <a:ext cx="5429288" cy="215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28701" y="1016003"/>
            <a:ext cx="170078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Distance measurement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1" y="1295402"/>
            <a:ext cx="5873403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All total stations will measure a slope distance which the onboard computer uses, together with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zenith angle recorded by the line of sight to calculate the horizontal distance.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790703"/>
            <a:ext cx="556883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distances taken to a prism or reflecting foil, the most accurate is precise measurement.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1968502"/>
            <a:ext cx="5891036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phase shift system, a typical specification for this is a measurement time of about 1-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2s, an accuracy of (2mm + 2ppm) and a range of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1" y="2451103"/>
            <a:ext cx="150041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3-5km to a single prism.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1" y="2743201"/>
            <a:ext cx="49500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Although all manufacturers quote ranges of several kilometres to a single prism.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1" y="3022601"/>
            <a:ext cx="5907066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those construction projects where long distances are required to be measured, GPS methods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are used in preference to total stations.There is no standard difference at which the change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from one to the other occurs, as this will depend on a number of factors, including the accuracy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required and the site topography.</a:t>
            </a:r>
          </a:p>
          <a:p>
            <a:pPr>
              <a:lnSpc>
                <a:spcPts val="14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1" y="3886203"/>
            <a:ext cx="5751575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Rapid measurement reduces the measurement time to a prism to between 0.5 and 1’s for both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phase shift and pulsed systems, but the accuracy for both may degrade slightly.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4368800"/>
            <a:ext cx="5862182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Tracking measurements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are taken extensively when setting out or for machine control, since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readings are updated very quickly and vary in response to movements of the prism which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usually pole-mounted.In this mode, the distance measurement is repeated automatically at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intervals of less than 0.5s.</a:t>
            </a:r>
          </a:p>
          <a:p>
            <a:pPr>
              <a:lnSpc>
                <a:spcPts val="14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1" y="5219702"/>
            <a:ext cx="5850961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reflector less measurements taken with a phase shift system, the range that can be obtained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is about 100m, with a similar accuracy to that obtained when using a prism or foil.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5715003"/>
            <a:ext cx="221939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3.4 KEYBOARD AND DISPLAY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5994403"/>
            <a:ext cx="5846152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total station is activated through its control panel, which consists of a keyboard and multiple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lineLCD.  A number of instruments have two control panels, one on each face, which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makes them easier to use.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1" y="6654804"/>
            <a:ext cx="5854167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addition to controlling the total station, the keyboard is often used to code data generated by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instrument - this code will be used to identify the object being measured.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7150102"/>
            <a:ext cx="566020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On some total stations it is possible to detach the keyboard and interchange them with other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total stations and with GPS receivers.This is called integrated surveying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30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971800" y="3314703"/>
            <a:ext cx="22281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Fig 3.6 Key Board and Display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3886203"/>
            <a:ext cx="231460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3.5 SOFTWARE APPLICATIONS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4178303"/>
            <a:ext cx="554639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microprocessor built into the total station is a small computer and its main function is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4368802"/>
            <a:ext cx="592630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controlling the measurement of angles and distances. The LCD screen guides the operator while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taking these measurements.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1" y="4838703"/>
            <a:ext cx="5426165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built in computer can be used for the operator to carry out calibration checks on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instrument.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1" y="5232401"/>
            <a:ext cx="4990149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software applications available on many total stations include the following: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Slope corrections and reduced levels</a:t>
            </a:r>
          </a:p>
          <a:p>
            <a:pPr>
              <a:lnSpc>
                <a:spcPts val="2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1" y="5816599"/>
            <a:ext cx="1944443" cy="23596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Horizontal circle orientation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Coordinate measurement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Traverse measurements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Resection (or free stationing)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Missing line measurement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Remote elevation measurement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areas</a:t>
            </a:r>
          </a:p>
          <a:p>
            <a:pPr>
              <a:lnSpc>
                <a:spcPts val="22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1" y="7950203"/>
            <a:ext cx="71173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Setting out.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1" y="8242302"/>
            <a:ext cx="360034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3.6 SOURCES OF ERROR FOR TOTAL STATIONS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1" y="8534402"/>
            <a:ext cx="305025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3.6.1 CALIBRATION OF TOTAL STATIONS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31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556" y="1028672"/>
            <a:ext cx="5551354" cy="193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28701" y="1003300"/>
            <a:ext cx="5956759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To maintain the high level of accuracy offered by modern total stations, there is now much more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emphasis on monitoring instrumental errors, and with this in mind, some construction sites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require all instruments to be checked on a regular basis using procedures outlined in the quality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manuals.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1" y="1866903"/>
            <a:ext cx="5834931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Some instrumental errors are eliminated by observing on two faces of the total station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averaging, but because one face measurements are the preferred method on site, it is important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to determine the magnitude of instrumental errors and correct for them.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2540002"/>
            <a:ext cx="5769208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total stations, instrumental errors are measured and corrected using electronic calibration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procedures that are carried out at any time and can be applied to the instrument on site. These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are preferred to the mechanical adjustments that used to be done in labs by technician.</a:t>
            </a:r>
          </a:p>
          <a:p>
            <a:pPr>
              <a:lnSpc>
                <a:spcPts val="14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3200403"/>
            <a:ext cx="5932714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Since calibration parameters can change because of mechanical shock, temperature changes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rough handling of what is a high-precision instrument, an electronic calibration should be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carried our on a total station as follows: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1" y="3784600"/>
            <a:ext cx="2761975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Before using the instrument for the first time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After long storage periods</a:t>
            </a:r>
          </a:p>
          <a:p>
            <a:pPr>
              <a:lnSpc>
                <a:spcPts val="2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1" y="4368799"/>
            <a:ext cx="2098331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After rough or long transportation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After long periods of work</a:t>
            </a:r>
          </a:p>
          <a:p>
            <a:pPr>
              <a:lnSpc>
                <a:spcPts val="2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4940299"/>
            <a:ext cx="2338782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Following big changes in temperature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Regularly for precision surveys</a:t>
            </a:r>
          </a:p>
          <a:p>
            <a:pPr>
              <a:lnSpc>
                <a:spcPts val="2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5613402"/>
            <a:ext cx="5637762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Before each calibration, it is essential to allow the total station enough to reach the ambient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temperature.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6108703"/>
            <a:ext cx="465018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3.6.2 HORIZONTAL COLLIMATION (OR LINE OF SIGHT ERROR)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6400803"/>
            <a:ext cx="563455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54864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This axial error is caused when the line of sight is not perpendicular to the tilting axis.	It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6591302"/>
            <a:ext cx="59038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affects all horizontal circle readings and increases with steep sightings, but this is eliminated by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6769102"/>
            <a:ext cx="146354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observing on two faces.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2857503" y="6769102"/>
            <a:ext cx="187391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single face measurements,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028701" y="7061203"/>
            <a:ext cx="5902257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 on-board calibration function is used to determine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c,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the deviation between the actual line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sight and a line perpendicular to the tilting axis.A correction is then applied automatically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this to all horizontal circle readings.</a:t>
            </a:r>
          </a:p>
          <a:p>
            <a:pPr>
              <a:lnSpc>
                <a:spcPts val="14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32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009900" y="3695703"/>
            <a:ext cx="188032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Fig 3.7 Line of Sight error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0300" y="3975103"/>
            <a:ext cx="198169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3.6.3 TILTING AXIS ERROR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4267203"/>
            <a:ext cx="5453416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This axial errors occur when the titling axis of the total station is not perpendicular to its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vertical axis.  This has no effect on sightings taken when the telescope is horizontal, but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introduces errors into horizontal circle readings when the</a:t>
            </a:r>
          </a:p>
          <a:p>
            <a:pPr>
              <a:lnSpc>
                <a:spcPts val="14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4927600"/>
            <a:ext cx="5572038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32004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telescope is tilted, especially for steep sightings.	As with horizontal collimation error,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this error is eliminated by two face measurements, or the tilting axis error a is measured in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calibration procedure and a correction applied for this to all horizontal circle readings -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as before if a is too big, the instrument should be returned to the manufacture.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25800" y="8229603"/>
            <a:ext cx="145071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Fig tilting axis error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30302" y="8521702"/>
            <a:ext cx="271401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3.6.4 COMPENSATOR INDEX ERROR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33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878" y="1028671"/>
            <a:ext cx="3562355" cy="221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442" y="5743582"/>
            <a:ext cx="3357567" cy="218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1498600"/>
            <a:ext cx="5640968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Errors caused by not levellinga theodolite or total station carefully cannot be eliminated by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taking face left and face right readings. If the total station is fitted with a compensator it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will measure residual tilts of the instrument and will apply corrections to the horizontal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vertical angles for these.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2349503"/>
            <a:ext cx="5511124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However all compensators will have a longitudinal error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traverse error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t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known as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zero point errors. These are averaged using face left and face right readings but for single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face readings must be determined by the calibration function of the total station.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81300" y="5257801"/>
            <a:ext cx="240771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Fig 3.8 Compensator Index Error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5600700"/>
            <a:ext cx="5580054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vertical collimation error exists on a total station if the 0o to 180o line in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vertical circle does not coincide with its vertical axis. This zero point error is present in all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vertical circle readings and like the horizontal collimation error, it is eliminated by taking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FL and FR readings or by determining i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6464302"/>
            <a:ext cx="5503110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all of the above total station errors (horizontal and vertical collimation, tilting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axis and compensator) the total station is calibrated using an in built function. Here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function is activated and a measurement to a target is taken as shown below.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94742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962400" y="94742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35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5219701" y="94742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3962402"/>
            <a:ext cx="558165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Following the first measurement the total station and the telescope are each rotated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through 180o and the reading is repeated.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4432300"/>
            <a:ext cx="5507918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Any  difference  between  the  measured  horizontal  and  vertical  angles  is  then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quantified as an instrumental error and applied to all subsequent readings automatically.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total station is thus calibrated and the procedure is the same for all of the above error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type.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81300" y="8064503"/>
            <a:ext cx="240771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Fig 3.9 Compensator Index Error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94742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962400" y="94742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36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5219701" y="94742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36" y="814358"/>
            <a:ext cx="3350872" cy="268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54400" y="5651503"/>
            <a:ext cx="8784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CHAPTER 4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25800" y="5943603"/>
            <a:ext cx="127637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GPS SURVEYING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1" y="6223003"/>
            <a:ext cx="139461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6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4.1 INTRODUCTION</a:t>
            </a:r>
          </a:p>
          <a:p>
            <a:pPr>
              <a:lnSpc>
                <a:spcPts val="1320"/>
              </a:lnSpc>
            </a:pPr>
            <a:endParaRPr lang="en-CA" sz="115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43000" y="6565902"/>
            <a:ext cx="5405326" cy="1436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99288">
              <a:lnSpc>
                <a:spcPts val="1350"/>
              </a:lnSpc>
            </a:pP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Traditional  methods  of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 surveying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 and  navigation  resort  to  tedious  field  and</a:t>
            </a:r>
            <a:r>
              <a:rPr lang="en-CA" sz="109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93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astronomical observation for deriving positional and  directional information.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Diverse</a:t>
            </a:r>
            <a:r>
              <a:rPr lang="en-CA" sz="106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65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field conditions,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seasonal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variationand many unavoidable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circumstances always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bias the traditional</a:t>
            </a:r>
            <a:r>
              <a:rPr lang="en-CA" sz="108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82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field approach. However, due to rapid advancement in electronic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systems, every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aspect of human</a:t>
            </a:r>
            <a:r>
              <a:rPr lang="en-CA" sz="107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78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life is affectedto a great deal. Field of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surveying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and</a:t>
            </a:r>
            <a:r>
              <a:rPr lang="en-CA" sz="1042" smtClean="0">
                <a:solidFill>
                  <a:srgbClr val="000000"/>
                </a:solidFill>
                <a:latin typeface="Times New Roman"/>
                <a:cs typeface="Times New Roman"/>
              </a:rPr>
              <a:t> navigation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is</a:t>
            </a:r>
            <a:r>
              <a:rPr lang="en-CA" sz="1042" smtClean="0">
                <a:solidFill>
                  <a:srgbClr val="000000"/>
                </a:solidFill>
                <a:latin typeface="Times New Roman"/>
                <a:cs typeface="Times New Roman"/>
              </a:rPr>
              <a:t> tremendously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benefited through</a:t>
            </a:r>
            <a:r>
              <a:rPr lang="en-CA" sz="106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66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electronic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devices.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Many of the critical situations in</a:t>
            </a:r>
            <a:r>
              <a:rPr lang="en-CA" sz="1042" smtClean="0">
                <a:solidFill>
                  <a:srgbClr val="000000"/>
                </a:solidFill>
                <a:latin typeface="Times New Roman"/>
                <a:cs typeface="Times New Roman"/>
              </a:rPr>
              <a:t> surveying/navigation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are now</a:t>
            </a:r>
            <a:r>
              <a:rPr lang="en-CA" sz="953" smtClean="0">
                <a:solidFill>
                  <a:srgbClr val="000000"/>
                </a:solidFill>
                <a:latin typeface="Times New Roman"/>
                <a:cs typeface="Times New Roman"/>
              </a:rPr>
              <a:t> easily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 and</a:t>
            </a:r>
            <a:r>
              <a:rPr lang="en-CA" sz="104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40" smtClean="0">
                <a:solidFill>
                  <a:srgbClr val="000000"/>
                </a:solidFill>
                <a:latin typeface="Times New Roman"/>
              </a:rPr>
            </a:b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precisely solved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in short time.</a:t>
            </a:r>
          </a:p>
          <a:p>
            <a:pPr>
              <a:lnSpc>
                <a:spcPts val="1350"/>
              </a:lnSpc>
            </a:pPr>
            <a:endParaRPr lang="en-CA" sz="104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1" y="7950202"/>
            <a:ext cx="5390899" cy="1615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57911">
              <a:lnSpc>
                <a:spcPts val="1400"/>
              </a:lnSpc>
            </a:pP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Astronomical observation of celestial bodies was one of the standard methods of obtaining</a:t>
            </a:r>
            <a:r>
              <a:rPr lang="en-CA" sz="109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91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coordinates of a position. This  method  is prone  to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visibility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 and weather condition and</a:t>
            </a:r>
            <a:r>
              <a:rPr lang="en-CA" sz="109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94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demands expert handling. Attempts have been made by USA since early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1960’s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to use space</a:t>
            </a:r>
            <a:r>
              <a:rPr lang="en-CA" sz="107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77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based artificial satellites.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System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TRANSIT was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widely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used for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establishing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a network of control</a:t>
            </a:r>
            <a:r>
              <a:rPr lang="en-CA" sz="108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82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points over large regions.</a:t>
            </a:r>
            <a:r>
              <a:rPr lang="en-CA" sz="1042" smtClean="0">
                <a:solidFill>
                  <a:srgbClr val="000000"/>
                </a:solidFill>
                <a:latin typeface="Times New Roman"/>
                <a:cs typeface="Times New Roman"/>
              </a:rPr>
              <a:t> Establishment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of modern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geocentric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datum and its relation to local</a:t>
            </a:r>
            <a:r>
              <a:rPr lang="en-CA" sz="106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69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datum was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 successfully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achieved through</a:t>
            </a:r>
            <a:r>
              <a:rPr lang="en-CA" sz="1072" smtClean="0">
                <a:solidFill>
                  <a:srgbClr val="000000"/>
                </a:solidFill>
                <a:latin typeface="Times New Roman"/>
                <a:cs typeface="Times New Roman"/>
              </a:rPr>
              <a:t>  TRANSI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T.   Rapid</a:t>
            </a:r>
            <a:r>
              <a:rPr lang="en-CA" sz="1042" smtClean="0">
                <a:solidFill>
                  <a:srgbClr val="000000"/>
                </a:solidFill>
                <a:latin typeface="Times New Roman"/>
                <a:cs typeface="Times New Roman"/>
              </a:rPr>
              <a:t> improvements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in  higher</a:t>
            </a:r>
            <a:r>
              <a:rPr lang="en-CA" sz="107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70" smtClean="0">
                <a:solidFill>
                  <a:srgbClr val="000000"/>
                </a:solidFill>
                <a:latin typeface="Times New Roman"/>
              </a:rPr>
            </a:br>
            <a:r>
              <a:rPr lang="en-CA" sz="1042" smtClean="0">
                <a:solidFill>
                  <a:srgbClr val="000000"/>
                </a:solidFill>
                <a:latin typeface="Times New Roman"/>
                <a:cs typeface="Times New Roman"/>
              </a:rPr>
              <a:t>frequently transmission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and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precise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clock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signals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along with advanced stable satellite technology</a:t>
            </a:r>
            <a:r>
              <a:rPr lang="en-CA" sz="110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1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have been instrumental for the development of global positioning system.</a:t>
            </a:r>
          </a:p>
          <a:p>
            <a:pPr>
              <a:lnSpc>
                <a:spcPts val="1400"/>
              </a:lnSpc>
            </a:pPr>
            <a:endParaRPr lang="en-CA" sz="1101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94742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962400" y="94742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37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5219701" y="94742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530600" y="1016003"/>
            <a:ext cx="8784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CHAPTER 1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98800" y="1206503"/>
            <a:ext cx="171438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CONTROL SURVEYING</a:t>
            </a:r>
          </a:p>
          <a:p>
            <a:pPr>
              <a:lnSpc>
                <a:spcPts val="12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1549402"/>
            <a:ext cx="342895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1.1 HORIZONTAL CONTROLS &amp; ITS METHODS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1727201"/>
            <a:ext cx="5679440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88619">
              <a:lnSpc>
                <a:spcPts val="13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horizontal control consists of reference marks of known plan position, from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which salient points of designed structures may be set out. For large structures primary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secondary control points are used. The primary control points are triangulation stations.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secondary control points are reference to the primary control stations.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1" y="2425703"/>
            <a:ext cx="94737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Reference Grid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0" y="2781302"/>
            <a:ext cx="554158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Reference grids are used for accurate setting out of works of large magnitude.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following types of reference grids are used: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06600" y="3136903"/>
            <a:ext cx="94897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  Survey Grid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06602" y="3492502"/>
            <a:ext cx="7149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Site Grid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06602" y="3848103"/>
            <a:ext cx="99867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 tructural Grid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06600" y="4203702"/>
            <a:ext cx="112530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 Secondary Grid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2200" y="4546601"/>
            <a:ext cx="5693866" cy="17953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Survey  grid  is  one  which  is  drawn  on  a  survey  plan,  from  the  original  traverse.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Original traverse stations form the control points of the grid. The site grid used by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designer  is  the  one  with  the  help  of  which  actual  setting  out  is  done.  As  far  as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possible the site grid should be actually the survey grid. All the design points are related in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terms of site grid coordinates.  The structural grid is used when the structural components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building are large in numbers and are so positioned that these components cannot be set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out from the site grid with sufficient accuracy. The structural grid is set out from the site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grid points. The secondary grid is  established inside the structure, to establish internal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details of the building, which are otherwise not visible directly from the structural grid.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92201" y="6311902"/>
            <a:ext cx="314425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1.2 VERTICAL CONTROL &amp; ITS METHODS: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92200" y="6667503"/>
            <a:ext cx="550150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vertical control consists of establishment of reference marks of known height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relative to some special datum. All levels at the site are normally reduced to the nearby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bench mark, usually known as master bench mark.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92201" y="7188201"/>
            <a:ext cx="518571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setting of points in the vertical direction is usually done with the help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following rods: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28701" y="7708902"/>
            <a:ext cx="174246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 Boning rods and travelers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8701" y="8064503"/>
            <a:ext cx="83516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Sight Rails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8701" y="8420103"/>
            <a:ext cx="181620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 Slope rails or batter boards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8700" y="8788403"/>
            <a:ext cx="102271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 Profile boards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3937000" y="9017003"/>
            <a:ext cx="7213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1511303"/>
            <a:ext cx="5564024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5105400" algn="l"/>
              </a:tabLst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have been now modeled to  a great extent from past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experience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to  obtain	precise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information for various applications.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0" y="2057403"/>
            <a:ext cx="4246355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Comparison  of  main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 characteristics  of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TRANSIT  and  GPS</a:t>
            </a:r>
            <a:r>
              <a:rPr lang="en-CA" sz="1109" smtClean="0">
                <a:solidFill>
                  <a:srgbClr val="000000"/>
                </a:solidFill>
                <a:latin typeface="Times New Roman"/>
                <a:cs typeface="Times New Roman"/>
              </a:rPr>
              <a:t>  r</a:t>
            </a:r>
            <a:r>
              <a:rPr lang="en-CA" sz="995" smtClean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veal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technological advancement in the field of space based positioning system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(Table1).</a:t>
            </a:r>
          </a:p>
          <a:p>
            <a:pPr>
              <a:lnSpc>
                <a:spcPts val="14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1" y="2781303"/>
            <a:ext cx="160300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Table 1. TRANSIT vs GPS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03400" y="3124200"/>
            <a:ext cx="4013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Details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098801" y="3124200"/>
            <a:ext cx="61875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TRANSIT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4762500" y="3124200"/>
            <a:ext cx="26930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GPS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803400" y="3365502"/>
            <a:ext cx="79957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Orbit Altitude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098801" y="3365502"/>
            <a:ext cx="5450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1000 Km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762501" y="3365502"/>
            <a:ext cx="65402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20,200 Km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803401" y="3581401"/>
            <a:ext cx="8075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Orbital Period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098800" y="3581401"/>
            <a:ext cx="49532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105 Min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762500" y="3581401"/>
            <a:ext cx="5251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12 Hours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803400" y="3797302"/>
            <a:ext cx="68480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098800" y="3797302"/>
            <a:ext cx="5440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150 MHz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4762500" y="3797302"/>
            <a:ext cx="61491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1575 MHz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3098800" y="3987803"/>
            <a:ext cx="5440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400 MHz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4762500" y="3987803"/>
            <a:ext cx="61491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1228 MHz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803402" y="4178303"/>
            <a:ext cx="87043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80" spc="-10" smtClean="0">
                <a:solidFill>
                  <a:srgbClr val="000000"/>
                </a:solidFill>
                <a:latin typeface="Times New Roman"/>
                <a:cs typeface="Times New Roman"/>
              </a:rPr>
              <a:t>Navigation</a:t>
            </a: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 data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3098800" y="4178303"/>
            <a:ext cx="54341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2D :</a:t>
            </a:r>
            <a:r>
              <a:rPr lang="en-CA" sz="967" spc="-10" smtClean="0">
                <a:solidFill>
                  <a:srgbClr val="000000"/>
                </a:solidFill>
                <a:latin typeface="Times New Roman"/>
                <a:cs typeface="Times New Roman"/>
              </a:rPr>
              <a:t> X , Y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4749801" y="4178303"/>
            <a:ext cx="12028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4D :</a:t>
            </a:r>
            <a:r>
              <a:rPr lang="en-CA" sz="10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 X,Y,Z,</a:t>
            </a: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 t velocity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1803400" y="4406903"/>
            <a:ext cx="6755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Availability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3098800" y="4406903"/>
            <a:ext cx="12298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15-20 minute per p</a:t>
            </a:r>
            <a:r>
              <a:rPr lang="en-CA" sz="10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CA" sz="938" spc="-10" smtClean="0">
                <a:solidFill>
                  <a:srgbClr val="000000"/>
                </a:solidFill>
                <a:latin typeface="Times New Roman"/>
                <a:cs typeface="Times New Roman"/>
              </a:rPr>
              <a:t>ss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4762501" y="4406903"/>
            <a:ext cx="76367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Continuously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803400" y="4622802"/>
            <a:ext cx="54438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Accuracy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098800" y="4622802"/>
            <a:ext cx="8508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ñ 30-40 meters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4762502" y="4622802"/>
            <a:ext cx="122565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ñ15m (Pcode/No. SA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3098800" y="4813303"/>
            <a:ext cx="135614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80" smtClean="0">
                <a:solidFill>
                  <a:srgbClr val="000000"/>
                </a:solidFill>
                <a:latin typeface="Times New Roman"/>
                <a:cs typeface="Times New Roman"/>
              </a:rPr>
              <a:t>(Depending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on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 velocity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4762502" y="4813303"/>
            <a:ext cx="56425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0.1 Knots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1803400" y="5003803"/>
            <a:ext cx="7543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Repeatability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3098802" y="5003803"/>
            <a:ext cx="14459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—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4762501" y="5003803"/>
            <a:ext cx="10884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ñ1.3</a:t>
            </a:r>
            <a:r>
              <a:rPr lang="en-CA" sz="1052" spc="-10" smtClean="0">
                <a:solidFill>
                  <a:srgbClr val="000000"/>
                </a:solidFill>
                <a:latin typeface="Times New Roman"/>
                <a:cs typeface="Times New Roman"/>
              </a:rPr>
              <a:t> meters</a:t>
            </a: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 relative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1803401" y="5245103"/>
            <a:ext cx="45204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Satellite</a:t>
            </a:r>
          </a:p>
          <a:p>
            <a:pPr>
              <a:lnSpc>
                <a:spcPts val="132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3098800" y="5232402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4-6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4762501" y="5232402"/>
            <a:ext cx="33663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21-24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1803400" y="5461002"/>
            <a:ext cx="57002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Geometry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3098801" y="5461002"/>
            <a:ext cx="48827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Variable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4762502" y="5461002"/>
            <a:ext cx="57515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Repeating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1803401" y="5689601"/>
            <a:ext cx="79508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Satellite</a:t>
            </a: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 Clock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3098800" y="5689601"/>
            <a:ext cx="3866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Quartz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2" name="TextBox 42"/>
          <p:cNvSpPr txBox="1"/>
          <p:nvPr/>
        </p:nvSpPr>
        <p:spPr>
          <a:xfrm>
            <a:off x="4762501" y="5689601"/>
            <a:ext cx="10775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Rubidium, Cesium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3" name="TextBox 43"/>
          <p:cNvSpPr txBox="1"/>
          <p:nvPr/>
        </p:nvSpPr>
        <p:spPr>
          <a:xfrm>
            <a:off x="1689101" y="6070599"/>
            <a:ext cx="4023537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28600">
              <a:lnSpc>
                <a:spcPts val="143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GPS has been designed to provide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navigational  accuracy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of ±10 m</a:t>
            </a:r>
            <a:r>
              <a:rPr lang="en-CA" sz="118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1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to ±15 m. However, sub meter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accuracy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in differential mode has been</a:t>
            </a:r>
            <a:r>
              <a:rPr lang="en-CA" sz="116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1" smtClean="0">
                <a:solidFill>
                  <a:srgbClr val="000000"/>
                </a:solidFill>
                <a:latin typeface="Times New Roman"/>
              </a:rPr>
            </a:b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achieved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and it has been proved that broad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varieties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of</a:t>
            </a:r>
            <a:r>
              <a:rPr lang="en-CA" sz="1080" smtClean="0">
                <a:solidFill>
                  <a:srgbClr val="000000"/>
                </a:solidFill>
                <a:latin typeface="Times New Roman"/>
                <a:cs typeface="Times New Roman"/>
              </a:rPr>
              <a:t> problems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in</a:t>
            </a:r>
            <a:r>
              <a:rPr lang="en-CA" sz="116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0" smtClean="0">
                <a:solidFill>
                  <a:srgbClr val="000000"/>
                </a:solidFill>
                <a:latin typeface="Times New Roman"/>
              </a:rPr>
            </a:b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geodesy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and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geodynamics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can be tackled through GPS.</a:t>
            </a:r>
          </a:p>
          <a:p>
            <a:pPr>
              <a:lnSpc>
                <a:spcPts val="1430"/>
              </a:lnSpc>
            </a:pPr>
            <a:endParaRPr lang="en-CA" sz="1160">
              <a:solidFill>
                <a:srgbClr val="000000"/>
              </a:solidFill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92200" y="7023102"/>
            <a:ext cx="5556008" cy="17312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485"/>
              </a:lnSpc>
              <a:tabLst>
                <a:tab pos="5232400" algn="l"/>
              </a:tabLst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Versatile use  of  GPS  for  a  civilian need  in  following fields have	been</a:t>
            </a:r>
            <a:r>
              <a:rPr lang="en-CA" sz="117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0" smtClean="0">
                <a:solidFill>
                  <a:srgbClr val="000000"/>
                </a:solidFill>
                <a:latin typeface="Times New Roman"/>
              </a:rPr>
            </a:b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successfully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practiced viz. navigation on land, sea, air, space, high precision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kinematics</a:t>
            </a:r>
            <a:r>
              <a:rPr lang="en-CA" sz="116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0" smtClean="0">
                <a:solidFill>
                  <a:srgbClr val="000000"/>
                </a:solidFill>
                <a:latin typeface="Times New Roman"/>
              </a:rPr>
            </a:b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survey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on the ground,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cadastral surveying, geodetic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control network densification, high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precision aircraft positioning, photogrammetry without ground control, monitoring</a:t>
            </a:r>
            <a:r>
              <a:rPr lang="en-CA" sz="114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49" smtClean="0">
                <a:solidFill>
                  <a:srgbClr val="000000"/>
                </a:solidFill>
                <a:latin typeface="Times New Roman"/>
              </a:rPr>
            </a:b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deformations,  hydrographic  surveys,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active control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survey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and many other similar jobs</a:t>
            </a:r>
            <a:r>
              <a:rPr lang="en-CA" sz="117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0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related to</a:t>
            </a:r>
            <a:r>
              <a:rPr lang="en-CA" sz="1080" smtClean="0">
                <a:solidFill>
                  <a:srgbClr val="000000"/>
                </a:solidFill>
                <a:latin typeface="Times New Roman"/>
                <a:cs typeface="Times New Roman"/>
              </a:rPr>
              <a:t> navigation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and</a:t>
            </a:r>
            <a:r>
              <a:rPr lang="en-CA" sz="1080" smtClean="0">
                <a:solidFill>
                  <a:srgbClr val="000000"/>
                </a:solidFill>
                <a:latin typeface="Times New Roman"/>
                <a:cs typeface="Times New Roman"/>
              </a:rPr>
              <a:t> positioning,.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The outcome of a typical GPS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survey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includes</a:t>
            </a:r>
            <a:r>
              <a:rPr lang="en-CA" sz="115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4" smtClean="0">
                <a:solidFill>
                  <a:srgbClr val="000000"/>
                </a:solidFill>
                <a:latin typeface="Times New Roman"/>
              </a:rPr>
            </a:b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geocentric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position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accurate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to 10 m and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relative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positions between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locations to</a:t>
            </a:r>
            <a:r>
              <a:rPr lang="en-CA" sz="116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4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centimeter</a:t>
            </a:r>
            <a:r>
              <a:rPr lang="en-CA" sz="995" smtClean="0">
                <a:solidFill>
                  <a:srgbClr val="000000"/>
                </a:solidFill>
                <a:latin typeface="Times New Roman"/>
                <a:cs typeface="Times New Roman"/>
              </a:rPr>
              <a:t> level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or better.</a:t>
            </a:r>
          </a:p>
          <a:p>
            <a:pPr>
              <a:lnSpc>
                <a:spcPts val="1485"/>
              </a:lnSpc>
            </a:pPr>
            <a:endParaRPr lang="en-CA" sz="1164">
              <a:solidFill>
                <a:srgbClr val="000000"/>
              </a:solidFill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092201" y="8674102"/>
            <a:ext cx="165910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4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4.2 SEGMENTS OF GPS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092201" y="9017003"/>
            <a:ext cx="5083123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5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For better</a:t>
            </a:r>
            <a:r>
              <a:rPr lang="en-CA" sz="1109" smtClean="0">
                <a:solidFill>
                  <a:srgbClr val="000000"/>
                </a:solidFill>
                <a:latin typeface="Times New Roman"/>
                <a:cs typeface="Times New Roman"/>
              </a:rPr>
              <a:t> understanding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of GPS,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we normally  consider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three major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segments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viz.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space segment, Control segment and User segment. Space segment deals with GPS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092201" y="9474203"/>
            <a:ext cx="19492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6" spc="-10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8" name="TextBox 48"/>
          <p:cNvSpPr txBox="1"/>
          <p:nvPr/>
        </p:nvSpPr>
        <p:spPr>
          <a:xfrm>
            <a:off x="3962401" y="9474203"/>
            <a:ext cx="13208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6" spc="-10" smtClean="0">
                <a:solidFill>
                  <a:srgbClr val="000000"/>
                </a:solidFill>
                <a:latin typeface="Calibri"/>
                <a:cs typeface="Calibri"/>
              </a:rPr>
              <a:t>40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9" name="TextBox 49"/>
          <p:cNvSpPr txBox="1"/>
          <p:nvPr/>
        </p:nvSpPr>
        <p:spPr>
          <a:xfrm>
            <a:off x="5219701" y="9474203"/>
            <a:ext cx="169790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6" spc="-10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0" name="TextBox 50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1" y="1498600"/>
            <a:ext cx="5083123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with Pseudorandom Noise (PRN) codes. These are sequence of binary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values</a:t>
            </a:r>
            <a:r>
              <a:rPr lang="en-CA" sz="119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9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(zeros and ones or +1 and -1) having random character</a:t>
            </a:r>
            <a:r>
              <a:rPr lang="en-CA" sz="1166" smtClean="0">
                <a:solidFill>
                  <a:srgbClr val="000000"/>
                </a:solidFill>
                <a:latin typeface="Times New Roman"/>
                <a:cs typeface="Times New Roman"/>
              </a:rPr>
              <a:t> but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identifiable distinctly. Thus</a:t>
            </a:r>
            <a:r>
              <a:rPr lang="en-CA" sz="118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4" smtClean="0">
                <a:solidFill>
                  <a:srgbClr val="000000"/>
                </a:solidFill>
                <a:latin typeface="Times New Roman"/>
              </a:rPr>
            </a:b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pseudoranges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are derived from travel time of an identified PRN  signal code. Two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different codes viz. P-code and C/A code are in use. P means precision or protected and</a:t>
            </a:r>
            <a:r>
              <a:rPr lang="en-CA" sz="117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6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C/A means</a:t>
            </a:r>
            <a:r>
              <a:rPr lang="en-CA" sz="1080" smtClean="0">
                <a:solidFill>
                  <a:srgbClr val="000000"/>
                </a:solidFill>
                <a:latin typeface="Times New Roman"/>
                <a:cs typeface="Times New Roman"/>
              </a:rPr>
              <a:t> clear/acquisition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or coarse acquisition.</a:t>
            </a:r>
          </a:p>
          <a:p>
            <a:pPr>
              <a:lnSpc>
                <a:spcPts val="1475"/>
              </a:lnSpc>
            </a:pPr>
            <a:endParaRPr lang="en-CA" sz="117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1" y="2603503"/>
            <a:ext cx="5118389" cy="17312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P- code has a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frequency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of 10.23 MHz. This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refers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to a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sequence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of 10.23 million binary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digits or chips per second. This frequency is also referred to as the chipping rate of P-</a:t>
            </a:r>
            <a:r>
              <a:rPr lang="en-CA" sz="116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6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code.</a:t>
            </a:r>
            <a:r>
              <a:rPr lang="en-CA" sz="1080" smtClean="0">
                <a:solidFill>
                  <a:srgbClr val="000000"/>
                </a:solidFill>
                <a:latin typeface="Times New Roman"/>
                <a:cs typeface="Times New Roman"/>
              </a:rPr>
              <a:t>  Wavelength  corresponding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to  one  chip  is29.30m. The  P-code  sequence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extremely long and repeats only after 266days. Portions of seven days each are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assigned to the various satellites. As a consequence, all satellite can transmit on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same frequency and can be identified by their unique one-week segment. This technique</a:t>
            </a:r>
            <a:r>
              <a:rPr lang="en-CA" sz="117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0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is also called as Code Division Multiple</a:t>
            </a:r>
            <a:r>
              <a:rPr lang="en-CA" sz="967" smtClean="0">
                <a:solidFill>
                  <a:srgbClr val="000000"/>
                </a:solidFill>
                <a:latin typeface="Times New Roman"/>
                <a:cs typeface="Times New Roman"/>
              </a:rPr>
              <a:t> Access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(CDMA). P-code is the primary code</a:t>
            </a:r>
            <a:r>
              <a:rPr lang="en-CA" sz="115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2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lang="en-CA" sz="1080" smtClean="0">
                <a:solidFill>
                  <a:srgbClr val="000000"/>
                </a:solidFill>
                <a:latin typeface="Times New Roman"/>
                <a:cs typeface="Times New Roman"/>
              </a:rPr>
              <a:t> navigation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and is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available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on carrier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frequencies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L1 and L2.</a:t>
            </a:r>
          </a:p>
          <a:p>
            <a:pPr>
              <a:lnSpc>
                <a:spcPts val="1470"/>
              </a:lnSpc>
            </a:pPr>
            <a:endParaRPr lang="en-CA" sz="115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1" y="4279903"/>
            <a:ext cx="473527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The C/A code has a length of only one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millisecond;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its chipping rate is 1.023 MHz</a:t>
            </a:r>
            <a:r>
              <a:rPr lang="en-CA" sz="116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with corresponding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wavelength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of300 meters. C/A code is only transmitted on L1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carrier.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1" y="4813301"/>
            <a:ext cx="4964501" cy="12567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44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GPS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normally has a copy of the code sequence for determining the</a:t>
            </a:r>
            <a:r>
              <a:rPr lang="en-CA" sz="117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9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signal propagation time. This code sequence is</a:t>
            </a:r>
            <a:r>
              <a:rPr lang="en-CA" sz="1080" smtClean="0">
                <a:solidFill>
                  <a:srgbClr val="000000"/>
                </a:solidFill>
                <a:latin typeface="Times New Roman"/>
                <a:cs typeface="Times New Roman"/>
              </a:rPr>
              <a:t> phase-shifted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in time step-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by-step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and</a:t>
            </a:r>
            <a:r>
              <a:rPr lang="en-CA" sz="115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8" smtClean="0">
                <a:solidFill>
                  <a:srgbClr val="000000"/>
                </a:solidFill>
                <a:latin typeface="Times New Roman"/>
              </a:rPr>
            </a:br>
            <a:r>
              <a:rPr lang="en-CA" sz="1080" smtClean="0">
                <a:solidFill>
                  <a:srgbClr val="000000"/>
                </a:solidFill>
                <a:latin typeface="Times New Roman"/>
                <a:cs typeface="Times New Roman"/>
              </a:rPr>
              <a:t>correlated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with the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received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code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signal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until maximum correlation is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achieved.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lang="en-CA" sz="115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1" smtClean="0">
                <a:solidFill>
                  <a:srgbClr val="000000"/>
                </a:solidFill>
                <a:latin typeface="Times New Roman"/>
              </a:rPr>
            </a:b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necessary phase-shift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in the two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sequences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of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codes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is a measure of the signal travel time</a:t>
            </a:r>
            <a:r>
              <a:rPr lang="en-CA" sz="116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1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between the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satellite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and the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antennas. This technique can be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explained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as code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phase observation.</a:t>
            </a:r>
          </a:p>
          <a:p>
            <a:pPr>
              <a:lnSpc>
                <a:spcPts val="144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1" y="5918203"/>
            <a:ext cx="501098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4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precise geodetic applications,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the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pseudoranges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should be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derived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from phase</a:t>
            </a:r>
            <a:r>
              <a:rPr lang="en-CA" sz="117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3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measurements on the carrier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signals  because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of much higher resolution. Problems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ambiguity determination are vital for such observations.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1" y="6464299"/>
            <a:ext cx="5087931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425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The third type of signal transmitted from a GPS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satellite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is the broadcast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message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sent at a rather slow rate of 50 bits per second (50 bps) and repeated every 30 seconds.</a:t>
            </a:r>
            <a:r>
              <a:rPr lang="en-CA" sz="118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1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Chip sequence of P-code and C/A code are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separately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combined with the stream of</a:t>
            </a:r>
            <a:r>
              <a:rPr lang="en-CA" sz="116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4" smtClean="0">
                <a:solidFill>
                  <a:srgbClr val="000000"/>
                </a:solidFill>
                <a:latin typeface="Times New Roman"/>
              </a:rPr>
            </a:b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message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bit by binary addition ie the same value for code and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message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chip</a:t>
            </a:r>
            <a:r>
              <a:rPr lang="en-CA" sz="967" smtClean="0">
                <a:solidFill>
                  <a:srgbClr val="000000"/>
                </a:solidFill>
                <a:latin typeface="Times New Roman"/>
                <a:cs typeface="Times New Roman"/>
              </a:rPr>
              <a:t> gives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0 and</a:t>
            </a:r>
            <a:r>
              <a:rPr lang="en-CA" sz="116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8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different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values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result in 1.</a:t>
            </a:r>
          </a:p>
          <a:p>
            <a:pPr>
              <a:lnSpc>
                <a:spcPts val="1425"/>
              </a:lnSpc>
            </a:pPr>
            <a:endParaRPr lang="en-CA" sz="116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1" y="7378702"/>
            <a:ext cx="502541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4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The main features of all three signal types used in GPS observation viz carrier,</a:t>
            </a:r>
            <a:r>
              <a:rPr lang="en-CA" sz="117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5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code and data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signals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are given in Table 3.</a:t>
            </a:r>
          </a:p>
          <a:p>
            <a:pPr>
              <a:lnSpc>
                <a:spcPts val="1400"/>
              </a:lnSpc>
            </a:pPr>
            <a:endParaRPr lang="en-CA" sz="117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89100" y="7924803"/>
            <a:ext cx="119584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GPS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Satellite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Signals</a:t>
            </a:r>
          </a:p>
          <a:p>
            <a:pPr>
              <a:lnSpc>
                <a:spcPts val="1380"/>
              </a:lnSpc>
            </a:pPr>
            <a:endParaRPr lang="en-CA" sz="114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54202" y="8267702"/>
            <a:ext cx="81432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080" smtClean="0">
                <a:solidFill>
                  <a:srgbClr val="000000"/>
                </a:solidFill>
                <a:latin typeface="Times New Roman"/>
                <a:cs typeface="Times New Roman"/>
              </a:rPr>
              <a:t>Atomic  Clock</a:t>
            </a:r>
          </a:p>
          <a:p>
            <a:pPr>
              <a:lnSpc>
                <a:spcPts val="132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2908299" y="8267702"/>
            <a:ext cx="127919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(G,  Rb)  fundamental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4495801" y="8267702"/>
            <a:ext cx="7053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10.23.</a:t>
            </a:r>
            <a:r>
              <a:rPr lang="en-CA" sz="1166" smtClean="0">
                <a:solidFill>
                  <a:srgbClr val="000000"/>
                </a:solidFill>
                <a:latin typeface="Times New Roman"/>
                <a:cs typeface="Times New Roman"/>
              </a:rPr>
              <a:t> MHz</a:t>
            </a:r>
          </a:p>
          <a:p>
            <a:pPr>
              <a:lnSpc>
                <a:spcPts val="143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854200" y="8509003"/>
            <a:ext cx="16190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L1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2133602" y="8509003"/>
            <a:ext cx="79989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80" smtClean="0">
                <a:solidFill>
                  <a:srgbClr val="000000"/>
                </a:solidFill>
                <a:latin typeface="Times New Roman"/>
                <a:cs typeface="Times New Roman"/>
              </a:rPr>
              <a:t>Carrier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Signal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4495799" y="8509003"/>
            <a:ext cx="105798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154 X 10.23 MHz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854200" y="8712203"/>
            <a:ext cx="16190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L1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2133602" y="8712203"/>
            <a:ext cx="61074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4495802" y="8712203"/>
            <a:ext cx="80631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1575.42 MHz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854200" y="8915403"/>
            <a:ext cx="16190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L1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2133603" y="8915403"/>
            <a:ext cx="71013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Wave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length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4508501" y="8915403"/>
            <a:ext cx="57387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19.05 Cm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1854200" y="9131300"/>
            <a:ext cx="16190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L2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2133602" y="9131300"/>
            <a:ext cx="79989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80" smtClean="0">
                <a:solidFill>
                  <a:srgbClr val="000000"/>
                </a:solidFill>
                <a:latin typeface="Times New Roman"/>
                <a:cs typeface="Times New Roman"/>
              </a:rPr>
              <a:t>Carrier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Signal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4495799" y="9131300"/>
            <a:ext cx="105798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120 X 10.23 MHz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092200" y="9474203"/>
            <a:ext cx="19877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6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962400" y="9474203"/>
            <a:ext cx="13465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6" smtClean="0">
                <a:solidFill>
                  <a:srgbClr val="000000"/>
                </a:solidFill>
                <a:latin typeface="Calibri"/>
                <a:cs typeface="Calibri"/>
              </a:rPr>
              <a:t>44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5219701" y="9474203"/>
            <a:ext cx="173765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6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1511303"/>
            <a:ext cx="125515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control segment.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17700" y="1841502"/>
            <a:ext cx="380072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Monitoring and controlling the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system continuously</a:t>
            </a:r>
          </a:p>
          <a:p>
            <a:pPr>
              <a:lnSpc>
                <a:spcPts val="1380"/>
              </a:lnSpc>
            </a:pPr>
            <a:endParaRPr lang="en-CA" sz="117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17702" y="2120902"/>
            <a:ext cx="187551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Determine GPS system time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17700" y="2400302"/>
            <a:ext cx="43633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Predict the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ephemeris and the behavior of each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clock.</a:t>
            </a:r>
          </a:p>
          <a:p>
            <a:pPr>
              <a:lnSpc>
                <a:spcPts val="1380"/>
              </a:lnSpc>
            </a:pPr>
            <a:endParaRPr lang="en-CA" sz="116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17702" y="2679702"/>
            <a:ext cx="436497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Update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periodically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navigation message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for each particular satellite.</a:t>
            </a:r>
          </a:p>
          <a:p>
            <a:pPr>
              <a:lnSpc>
                <a:spcPts val="1380"/>
              </a:lnSpc>
            </a:pPr>
            <a:endParaRPr lang="en-CA" sz="115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89099" y="3022601"/>
            <a:ext cx="4257576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28600">
              <a:lnSpc>
                <a:spcPts val="14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continuos monitoring and controlling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a master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control stations(MCS),</a:t>
            </a:r>
            <a:r>
              <a:rPr lang="en-CA" sz="1048" smtClean="0">
                <a:solidFill>
                  <a:srgbClr val="000000"/>
                </a:solidFill>
                <a:latin typeface="Times New Roman"/>
                <a:cs typeface="Times New Roman"/>
              </a:rPr>
              <a:t> several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monitor  stations(MS)  and  ground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antennas (GA) are located around the world (Fig. 9). The operational</a:t>
            </a:r>
            <a:r>
              <a:rPr lang="en-CA" sz="116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5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control segment (OCS)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consists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of MCS near Colorado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springs (USA),</a:t>
            </a:r>
            <a:r>
              <a:rPr lang="en-CA" sz="116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3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three MS and GA in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K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ajaleian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Ascension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Diego Garcia and two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more MS at Colorado Spring and Hawai.</a:t>
            </a:r>
          </a:p>
          <a:p>
            <a:pPr>
              <a:lnSpc>
                <a:spcPts val="14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1" y="4495802"/>
            <a:ext cx="256198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4.7 GROUND CONTROL SEGMENT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43001" y="4749802"/>
            <a:ext cx="5281895" cy="17312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99288">
              <a:lnSpc>
                <a:spcPts val="147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 monitor  station</a:t>
            </a:r>
            <a:r>
              <a:rPr lang="en-CA" sz="1048" smtClean="0">
                <a:solidFill>
                  <a:srgbClr val="000000"/>
                </a:solidFill>
                <a:latin typeface="Times New Roman"/>
                <a:cs typeface="Times New Roman"/>
              </a:rPr>
              <a:t>  receives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all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visible  satellite  signals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and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determines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their</a:t>
            </a:r>
            <a:r>
              <a:rPr lang="en-CA" sz="118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1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pseudoragesandthentransmits the range data along with the local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meteorological</a:t>
            </a:r>
            <a:r>
              <a:rPr lang="en-CA" sz="118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2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data via data link to the master control stations. MCS then precomputes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</a:t>
            </a:r>
            <a:r>
              <a:rPr lang="en-CA" sz="118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3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ephemeris and the behaviour of the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clocks and formulates the navigation data.</a:t>
            </a:r>
            <a:r>
              <a:rPr lang="en-CA" sz="118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6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navigation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message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data are transmitted to the ground antennas and via S-band it</a:t>
            </a:r>
            <a:r>
              <a:rPr lang="en-CA" sz="115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links to the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in view. Fig. 9 shows this process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schematically.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Due to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systematic</a:t>
            </a:r>
            <a:r>
              <a:rPr lang="en-CA" sz="118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5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global distribution of upload antennas, it is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possible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to have atleast three contacts per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day between the control segment and each satellite.</a:t>
            </a:r>
          </a:p>
          <a:p>
            <a:pPr>
              <a:lnSpc>
                <a:spcPts val="147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0" y="6273803"/>
            <a:ext cx="149560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4.8 USER SEGMENT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2200" y="6616699"/>
            <a:ext cx="5421356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65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Appropriate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are required to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  signal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from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for 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purpose of navigation or positioning. Since, GPS is still in its development phase,</a:t>
            </a:r>
            <a:r>
              <a:rPr lang="en-CA" sz="118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many rapid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advancements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have completely eliminated bulky first generation user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equipments and now miniature powerful models are frequently appearing in the market.</a:t>
            </a:r>
          </a:p>
          <a:p>
            <a:pPr>
              <a:lnSpc>
                <a:spcPts val="14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200" y="7543802"/>
            <a:ext cx="488018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4.9 BASIC CONCEPT  OF GPS RECEIVER AND ITS</a:t>
            </a:r>
            <a:r>
              <a:rPr lang="en-CA" sz="1235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 COMPONENTS</a:t>
            </a:r>
          </a:p>
          <a:p>
            <a:pPr>
              <a:lnSpc>
                <a:spcPts val="1380"/>
              </a:lnSpc>
            </a:pPr>
            <a:endParaRPr lang="en-CA" sz="1203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17700" y="7899403"/>
            <a:ext cx="44547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main components of a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are shown in Fig. 10. These are:</a:t>
            </a:r>
          </a:p>
          <a:p>
            <a:pPr>
              <a:lnSpc>
                <a:spcPts val="1380"/>
              </a:lnSpc>
            </a:pPr>
            <a:endParaRPr lang="en-CA" sz="1182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17702" y="8204203"/>
            <a:ext cx="181620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Antenna with pre-amplifier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917701" y="8496303"/>
            <a:ext cx="374140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RF section with signal identification and signal processing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17701" y="8801102"/>
            <a:ext cx="441146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Micro-processor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for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control, data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sampling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data processing</a:t>
            </a:r>
          </a:p>
          <a:p>
            <a:pPr>
              <a:lnSpc>
                <a:spcPts val="1380"/>
              </a:lnSpc>
            </a:pPr>
            <a:endParaRPr lang="en-CA" sz="1162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17700" y="9093202"/>
            <a:ext cx="131606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Precision oscillator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92200" y="94742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3962400" y="94742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48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5219701" y="94742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1663700"/>
            <a:ext cx="4615046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450"/>
              </a:lnSpc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In the sequencing channel concept the channel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sw itches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from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satellite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to satellite</a:t>
            </a:r>
            <a:r>
              <a:rPr lang="en-CA" sz="117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at regular interval. A single channel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takes atleast four times of 30</a:t>
            </a: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 seconds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to</a:t>
            </a:r>
            <a:r>
              <a:rPr lang="en-CA" sz="117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6" smtClean="0">
                <a:solidFill>
                  <a:srgbClr val="000000"/>
                </a:solidFill>
                <a:latin typeface="Times New Roman"/>
              </a:rPr>
            </a:b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establish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first position fix, though some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types have a dedicated channel for</a:t>
            </a:r>
            <a:r>
              <a:rPr lang="en-CA" sz="118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3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reading the data signal. Now days in most of the cases fast</a:t>
            </a:r>
            <a:r>
              <a:rPr lang="en-CA" sz="967" smtClean="0">
                <a:solidFill>
                  <a:srgbClr val="000000"/>
                </a:solidFill>
                <a:latin typeface="Times New Roman"/>
                <a:cs typeface="Times New Roman"/>
              </a:rPr>
              <a:t> sequencing channels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with a</a:t>
            </a:r>
            <a:r>
              <a:rPr lang="en-CA" sz="117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2" smtClean="0">
                <a:solidFill>
                  <a:srgbClr val="000000"/>
                </a:solidFill>
                <a:latin typeface="Times New Roman"/>
              </a:rPr>
            </a:b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switching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rate of about</a:t>
            </a:r>
            <a:r>
              <a:rPr lang="en-CA" sz="967" smtClean="0">
                <a:solidFill>
                  <a:srgbClr val="000000"/>
                </a:solidFill>
                <a:latin typeface="Times New Roman"/>
                <a:cs typeface="Times New Roman"/>
              </a:rPr>
              <a:t> one-second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per satellite are used.</a:t>
            </a:r>
          </a:p>
          <a:p>
            <a:pPr>
              <a:lnSpc>
                <a:spcPts val="1450"/>
              </a:lnSpc>
            </a:pPr>
            <a:endParaRPr lang="en-CA" sz="117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2743201"/>
            <a:ext cx="4565352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80"/>
              </a:lnSpc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lang="en-CA" sz="967" smtClean="0">
                <a:solidFill>
                  <a:srgbClr val="000000"/>
                </a:solidFill>
                <a:latin typeface="Times New Roman"/>
                <a:cs typeface="Times New Roman"/>
              </a:rPr>
              <a:t> multiplexing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channel,</a:t>
            </a:r>
            <a:r>
              <a:rPr lang="en-CA" sz="967" smtClean="0">
                <a:solidFill>
                  <a:srgbClr val="000000"/>
                </a:solidFill>
                <a:latin typeface="Times New Roman"/>
                <a:cs typeface="Times New Roman"/>
              </a:rPr>
              <a:t> sequencing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at a</a:t>
            </a:r>
            <a:r>
              <a:rPr lang="en-CA" sz="890" smtClean="0">
                <a:solidFill>
                  <a:srgbClr val="000000"/>
                </a:solidFill>
                <a:latin typeface="Times New Roman"/>
                <a:cs typeface="Times New Roman"/>
              </a:rPr>
              <a:t> very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high speed between different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satellites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is</a:t>
            </a:r>
            <a:r>
              <a:rPr lang="en-CA" sz="118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3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achieved using one or both</a:t>
            </a: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 frequencies.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The switching rate is synchronous with the</a:t>
            </a:r>
            <a:r>
              <a:rPr lang="en-CA" sz="115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9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navigation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message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of 50bps or 20</a:t>
            </a: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 milliseconds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per bit. A complete sequence with</a:t>
            </a:r>
            <a:r>
              <a:rPr lang="en-CA" sz="118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2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four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satellites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is completed by 20 millisecond or after 40 millisecond for dual frequency</a:t>
            </a:r>
            <a:r>
              <a:rPr lang="en-CA" sz="116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5" smtClean="0">
                <a:solidFill>
                  <a:srgbClr val="000000"/>
                </a:solidFill>
                <a:latin typeface="Times New Roman"/>
              </a:rPr>
            </a:b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receivers.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The navigation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message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is continuous, hence first fix is</a:t>
            </a: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 achieved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after about 30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seconds.</a:t>
            </a:r>
          </a:p>
          <a:p>
            <a:pPr>
              <a:lnSpc>
                <a:spcPts val="14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0" y="4038603"/>
            <a:ext cx="4480394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Though  continuous  tracking  parallel channels are  cheap  and  give good</a:t>
            </a: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  overall</a:t>
            </a:r>
            <a:r>
              <a:rPr lang="en-CA" sz="114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41" smtClean="0">
                <a:solidFill>
                  <a:srgbClr val="000000"/>
                </a:solidFill>
                <a:latin typeface="Times New Roman"/>
              </a:rPr>
            </a:b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performance,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GPS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based on</a:t>
            </a:r>
            <a:r>
              <a:rPr lang="en-CA" sz="967" smtClean="0">
                <a:solidFill>
                  <a:srgbClr val="000000"/>
                </a:solidFill>
                <a:latin typeface="Times New Roman"/>
                <a:cs typeface="Times New Roman"/>
              </a:rPr>
              <a:t> multiplexing technology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will soon be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available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at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cheaper price due to electronic boom.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4800603"/>
            <a:ext cx="78483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18" spc="-20" smtClean="0">
                <a:solidFill>
                  <a:srgbClr val="000000"/>
                </a:solidFill>
                <a:latin typeface="Times New Roman"/>
                <a:cs typeface="Times New Roman"/>
              </a:rPr>
              <a:t>Microprocessor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4978399"/>
            <a:ext cx="4469172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20"/>
              </a:lnSpc>
              <a:tabLst>
                <a:tab pos="457200" algn="l"/>
              </a:tabLst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`	To  control the  operation of a GPS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receiver,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a</a:t>
            </a: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 microprocessor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is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essential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for</a:t>
            </a:r>
            <a:r>
              <a:rPr lang="en-CA" sz="118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5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acquiring the signals,</a:t>
            </a: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 processing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of the signal and the decoding of the broadcast</a:t>
            </a:r>
            <a:r>
              <a:rPr lang="en-CA" sz="115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9" smtClean="0">
                <a:solidFill>
                  <a:srgbClr val="000000"/>
                </a:solidFill>
                <a:latin typeface="Times New Roman"/>
              </a:rPr>
            </a:b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message.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Additional</a:t>
            </a: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 capabilities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of  computation  of  on-line  position  and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 velocity,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conversion into a given local datum or the determination of waypoint information are</a:t>
            </a:r>
            <a:r>
              <a:rPr lang="en-CA" sz="118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4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also required. In  future  more  and  more  user relevant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 software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will be  resident  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miniaturized memory chips.</a:t>
            </a:r>
          </a:p>
          <a:p>
            <a:pPr>
              <a:lnSpc>
                <a:spcPts val="152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6311902"/>
            <a:ext cx="12407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028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Precision Oscillator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0" y="6667500"/>
            <a:ext cx="4528484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500"/>
              </a:lnSpc>
            </a:pP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 reference  frequency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in the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is</a:t>
            </a:r>
            <a:r>
              <a:rPr lang="en-CA" sz="967" smtClean="0">
                <a:solidFill>
                  <a:srgbClr val="000000"/>
                </a:solidFill>
                <a:latin typeface="Times New Roman"/>
                <a:cs typeface="Times New Roman"/>
              </a:rPr>
              <a:t> generated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by the</a:t>
            </a: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 precision  oscillator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lang="en-CA" sz="115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1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Normally, less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expensive,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low</a:t>
            </a:r>
            <a:r>
              <a:rPr lang="en-CA" sz="967" smtClean="0">
                <a:solidFill>
                  <a:srgbClr val="000000"/>
                </a:solidFill>
                <a:latin typeface="Times New Roman"/>
                <a:cs typeface="Times New Roman"/>
              </a:rPr>
              <a:t> performance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quartz</a:t>
            </a: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 oscillator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is used in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since the</a:t>
            </a:r>
            <a:r>
              <a:rPr lang="en-CA" sz="118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2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precise clock information is obtained from the GPS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 satellites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and the user clock error</a:t>
            </a:r>
            <a:r>
              <a:rPr lang="en-CA" sz="118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3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can  be  eliminated  through  double</a:t>
            </a: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  differencing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technique  when  all  participating</a:t>
            </a:r>
            <a:r>
              <a:rPr lang="en-CA" sz="115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6" smtClean="0">
                <a:solidFill>
                  <a:srgbClr val="000000"/>
                </a:solidFill>
                <a:latin typeface="Times New Roman"/>
              </a:rPr>
            </a:b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receivers</a:t>
            </a: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 obser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ve at exactly the same epoch. For </a:t>
            </a:r>
            <a:r>
              <a:rPr lang="en-CA" sz="967" smtClean="0">
                <a:solidFill>
                  <a:srgbClr val="000000"/>
                </a:solidFill>
                <a:latin typeface="Times New Roman"/>
                <a:cs typeface="Times New Roman"/>
              </a:rPr>
              <a:t>navigation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with two or three </a:t>
            </a:r>
            <a:r>
              <a:rPr lang="en-CA" sz="916" smtClean="0">
                <a:solidFill>
                  <a:srgbClr val="000000"/>
                </a:solidFill>
                <a:latin typeface="Times New Roman"/>
                <a:cs typeface="Times New Roman"/>
              </a:rPr>
              <a:t>satellites</a:t>
            </a:r>
            <a:r>
              <a:rPr lang="en-CA" sz="117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0" smtClean="0">
                <a:solidFill>
                  <a:srgbClr val="000000"/>
                </a:solidFill>
                <a:latin typeface="Times New Roman"/>
              </a:rPr>
            </a:b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only an</a:t>
            </a:r>
            <a:r>
              <a:rPr lang="en-CA" sz="941" smtClean="0">
                <a:solidFill>
                  <a:srgbClr val="000000"/>
                </a:solidFill>
                <a:latin typeface="Times New Roman"/>
                <a:cs typeface="Times New Roman"/>
              </a:rPr>
              <a:t> external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high</a:t>
            </a:r>
            <a:r>
              <a:rPr lang="en-CA" sz="967" smtClean="0">
                <a:solidFill>
                  <a:srgbClr val="000000"/>
                </a:solidFill>
                <a:latin typeface="Times New Roman"/>
                <a:cs typeface="Times New Roman"/>
              </a:rPr>
              <a:t> precision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oscillator is used.</a:t>
            </a:r>
          </a:p>
          <a:p>
            <a:pPr>
              <a:lnSpc>
                <a:spcPts val="1500"/>
              </a:lnSpc>
            </a:pPr>
            <a:endParaRPr lang="en-CA" sz="117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1" y="9474203"/>
            <a:ext cx="17408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936" spc="-10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962401" y="9474203"/>
            <a:ext cx="11926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936" spc="-10" smtClean="0">
                <a:solidFill>
                  <a:srgbClr val="000000"/>
                </a:solidFill>
                <a:latin typeface="Calibri"/>
                <a:cs typeface="Calibri"/>
              </a:rPr>
              <a:t>51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219700" y="9474203"/>
            <a:ext cx="150874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936" spc="-10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1" y="1536702"/>
            <a:ext cx="102431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Power Supply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1879599"/>
            <a:ext cx="5370060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28600"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First generation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consumed very high power, but  modern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8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3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are designed to consume as little energy as possible. Most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have an internal</a:t>
            </a:r>
            <a:r>
              <a:rPr lang="en-CA" sz="117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3" smtClean="0">
                <a:solidFill>
                  <a:srgbClr val="000000"/>
                </a:solidFill>
                <a:latin typeface="Times New Roman"/>
              </a:rPr>
            </a:b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rechargeable. 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Nickel-Cadmium battery in addition to an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external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power input. Caution</a:t>
            </a:r>
            <a:r>
              <a:rPr lang="en-CA" sz="118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low battery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signal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prompts the user to ensure adequate arrangement of power supply.</a:t>
            </a:r>
          </a:p>
          <a:p>
            <a:pPr>
              <a:lnSpc>
                <a:spcPts val="1500"/>
              </a:lnSpc>
            </a:pPr>
            <a:endParaRPr lang="en-CA" sz="118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0" y="2832103"/>
            <a:ext cx="128560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Memory Capacity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3187703"/>
            <a:ext cx="5370060" cy="17312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28600"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port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 processing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purposes all data have to  be stored on internal or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external</a:t>
            </a:r>
            <a:r>
              <a:rPr lang="en-CA" sz="115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6" smtClean="0">
                <a:solidFill>
                  <a:srgbClr val="000000"/>
                </a:solidFill>
                <a:latin typeface="Times New Roman"/>
              </a:rPr>
            </a:b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memory  devices.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Post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processing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essential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for multi station techniques applicable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geodatic and surveying problems. GPS observation forpseudoranges, phase data,</a:t>
            </a:r>
            <a:r>
              <a:rPr lang="en-CA" sz="118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5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time and navigation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message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data have to be recorded. Based on sampling rate, it</a:t>
            </a:r>
            <a:r>
              <a:rPr lang="en-CA" sz="118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2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amount to about 1.5 Mbytes of data per hour for six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1 second data for dual</a:t>
            </a:r>
            <a:r>
              <a:rPr lang="en-CA" sz="114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40" smtClean="0">
                <a:solidFill>
                  <a:srgbClr val="000000"/>
                </a:solidFill>
                <a:latin typeface="Times New Roman"/>
              </a:rPr>
            </a:b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frequency  receivers.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Modern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have internal memories of5 Mbytes or more.</a:t>
            </a:r>
            <a:r>
              <a:rPr lang="en-CA" sz="118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3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Some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store the data on magnetic tape or on a floppy disk or hard-disk using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external microcomputer connected through RS-232 port.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1" y="4876800"/>
            <a:ext cx="5320367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Most modern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have a keypad and a display for communication between the</a:t>
            </a:r>
            <a:r>
              <a:rPr lang="en-CA" sz="118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1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user and the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The keypad is used to enter commands, external data like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station  number  or  antenna  height  or  to  select a  menu operation. The  display</a:t>
            </a:r>
            <a:r>
              <a:rPr lang="en-CA" sz="117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1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indicates computed coordinates,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visible satellites,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data quality indices and other suitable</a:t>
            </a:r>
            <a:r>
              <a:rPr lang="en-CA" sz="118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4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information. Current  operation software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packages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are menu  driven and very user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friendly.</a:t>
            </a:r>
          </a:p>
          <a:p>
            <a:pPr>
              <a:lnSpc>
                <a:spcPts val="14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1" y="6184903"/>
            <a:ext cx="319773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4.10 CLASSIFICATION OF GPS RECEIVERS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1" y="6527800"/>
            <a:ext cx="5269071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6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can be divided into various groups according to different criteria. In the</a:t>
            </a:r>
            <a:r>
              <a:rPr lang="en-CA" sz="112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27" smtClean="0">
                <a:solidFill>
                  <a:srgbClr val="000000"/>
                </a:solidFill>
                <a:latin typeface="Times New Roman"/>
              </a:rPr>
            </a:b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early  stages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two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basic  technologies  were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used as the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classification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criteria viz. Code</a:t>
            </a:r>
            <a:r>
              <a:rPr lang="en-CA" sz="118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4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correlation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technology and  sequencing receiver  technology, which  were</a:t>
            </a:r>
            <a:r>
              <a:rPr lang="en-CA" sz="116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8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equivalent to code dependent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code free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However, this kind of</a:t>
            </a:r>
            <a:r>
              <a:rPr lang="en-CA" sz="118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4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division is no  longer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justifiable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since both techniques are implemented in present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receivers.</a:t>
            </a:r>
          </a:p>
          <a:p>
            <a:pPr>
              <a:lnSpc>
                <a:spcPts val="146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1" y="7785103"/>
            <a:ext cx="5306261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827531">
              <a:lnSpc>
                <a:spcPts val="16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Another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classification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of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is basedon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acquisition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of data types</a:t>
            </a:r>
            <a:r>
              <a:rPr lang="en-CA" sz="110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7" smtClean="0">
                <a:solidFill>
                  <a:srgbClr val="000000"/>
                </a:solidFill>
                <a:latin typeface="Times New Roman"/>
              </a:rPr>
            </a:b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e.g.</a:t>
            </a:r>
          </a:p>
          <a:p>
            <a:pPr>
              <a:lnSpc>
                <a:spcPts val="1600"/>
              </a:lnSpc>
            </a:pPr>
            <a:endParaRPr lang="en-CA" sz="110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0" y="94742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962400" y="94742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52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5219701" y="94742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17700" y="1524003"/>
            <a:ext cx="12519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C/A code receiver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17702" y="1790703"/>
            <a:ext cx="191398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C/A code + L1 Carrier phase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17700" y="2044701"/>
            <a:ext cx="311303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C/A code + L1 Carrier phase + L2 Carrier phase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17701" y="2298703"/>
            <a:ext cx="276998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C/A code + p_code + L1, L2 Carrier phase</a:t>
            </a:r>
          </a:p>
          <a:p>
            <a:pPr>
              <a:lnSpc>
                <a:spcPts val="144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17700" y="2565403"/>
            <a:ext cx="239007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L1 Carrier phase (not very common)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17701" y="2819402"/>
            <a:ext cx="223298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L1, L2 Carrier phase (rarely used)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1" y="3162301"/>
            <a:ext cx="5408853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827531">
              <a:lnSpc>
                <a:spcPts val="1300"/>
              </a:lnSpc>
            </a:pP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Based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on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technical realization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of channel, the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can be classified</a:t>
            </a:r>
            <a:r>
              <a:rPr lang="en-CA" sz="104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48" smtClean="0">
                <a:solidFill>
                  <a:srgbClr val="000000"/>
                </a:solidFill>
                <a:latin typeface="Times New Roman"/>
              </a:rPr>
            </a:br>
            <a:r>
              <a:rPr lang="en-CA" sz="1048" smtClean="0">
                <a:solidFill>
                  <a:srgbClr val="000000"/>
                </a:solidFill>
                <a:latin typeface="Times New Roman"/>
                <a:cs typeface="Times New Roman"/>
              </a:rPr>
              <a:t>as:</a:t>
            </a:r>
          </a:p>
          <a:p>
            <a:pPr>
              <a:lnSpc>
                <a:spcPts val="1300"/>
              </a:lnSpc>
            </a:pPr>
            <a:endParaRPr lang="en-CA" sz="104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17699" y="3594103"/>
            <a:ext cx="5129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146300" y="3594103"/>
            <a:ext cx="14122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Multi-channel receiver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917699" y="3848102"/>
            <a:ext cx="5129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2146300" y="3848102"/>
            <a:ext cx="118942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Sequential receiver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917699" y="4102100"/>
            <a:ext cx="5129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2146300" y="4102100"/>
            <a:ext cx="134331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Multiplexing receiver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689101" y="4445003"/>
            <a:ext cx="308578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are even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classified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on the purpose as:</a:t>
            </a:r>
          </a:p>
          <a:p>
            <a:pPr>
              <a:lnSpc>
                <a:spcPts val="1380"/>
              </a:lnSpc>
            </a:pPr>
            <a:endParaRPr lang="en-CA" sz="1149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17699" y="4724403"/>
            <a:ext cx="117179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Military receiver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17700" y="4978401"/>
            <a:ext cx="116378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Civilian receiver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917700" y="5232403"/>
            <a:ext cx="135133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Navigation receiver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917699" y="5486403"/>
            <a:ext cx="111729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Timing receiver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917700" y="5740402"/>
            <a:ext cx="12230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Geodetic receiver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43000" y="6083303"/>
            <a:ext cx="500136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304800" algn="l"/>
                <a:tab pos="48260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	geodetic application it  is essential to  use the carrier phase data	as</a:t>
            </a:r>
            <a:r>
              <a:rPr lang="en-CA" sz="115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6" smtClean="0">
                <a:solidFill>
                  <a:srgbClr val="000000"/>
                </a:solidFill>
                <a:latin typeface="Times New Roman"/>
              </a:rPr>
            </a:b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observable.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Use of L1 and L2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frequency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is also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essential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along with P-code.</a:t>
            </a:r>
          </a:p>
          <a:p>
            <a:pPr>
              <a:lnSpc>
                <a:spcPts val="1400"/>
              </a:lnSpc>
            </a:pPr>
            <a:endParaRPr lang="en-CA" sz="1156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3002" y="6629403"/>
            <a:ext cx="162865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Examples of GPS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</a:p>
          <a:p>
            <a:pPr>
              <a:lnSpc>
                <a:spcPts val="1320"/>
              </a:lnSpc>
            </a:pPr>
            <a:endParaRPr lang="en-CA" sz="1164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92200" y="6959600"/>
            <a:ext cx="4890762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market is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developing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and  expanding at  a  very high speed.</a:t>
            </a:r>
            <a:r>
              <a:rPr lang="en-CA" sz="118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4" smtClean="0">
                <a:solidFill>
                  <a:srgbClr val="000000"/>
                </a:solidFill>
                <a:latin typeface="Times New Roman"/>
              </a:rPr>
            </a:b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are becoming powerful, cheap and smaller in size. It is not possible to</a:t>
            </a:r>
            <a:r>
              <a:rPr lang="en-CA" sz="118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2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give details of every make but description of some typical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given may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 regarded as a basis for the evaluation of future search and study of GPS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receivers.</a:t>
            </a:r>
          </a:p>
          <a:p>
            <a:pPr>
              <a:lnSpc>
                <a:spcPts val="14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92200" y="8051801"/>
            <a:ext cx="115897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Classical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</a:p>
          <a:p>
            <a:pPr>
              <a:lnSpc>
                <a:spcPts val="1380"/>
              </a:lnSpc>
            </a:pPr>
            <a:endParaRPr lang="en-CA" sz="1155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92201" y="8394702"/>
            <a:ext cx="481862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Detailed description of code dependent T1 4100 GPS Navigator and code free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Macrometer V1000 is given here: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92200" y="94742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3962400" y="94742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53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5219701" y="94742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1" y="2146300"/>
            <a:ext cx="5426165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3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T1 4100 GPS Navigator was manufactured by Texas Instrument in 1984. It was the first</a:t>
            </a:r>
            <a:r>
              <a:rPr lang="en-CA" sz="117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1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to provide C/A and P code and L1 and L2 carrier phase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observations.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It is a</a:t>
            </a:r>
            <a:r>
              <a:rPr lang="en-CA" sz="114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46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dual frequency multiplexing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suitable for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geodesist, surveyor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navigators.</a:t>
            </a:r>
            <a:r>
              <a:rPr lang="en-CA" sz="115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1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observables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through it are:</a:t>
            </a:r>
          </a:p>
          <a:p>
            <a:pPr>
              <a:lnSpc>
                <a:spcPts val="1430"/>
              </a:lnSpc>
            </a:pPr>
            <a:endParaRPr lang="en-CA" sz="115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17700" y="3048003"/>
            <a:ext cx="237565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P-Code pseudo ranges on L1 and L2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17700" y="3302001"/>
            <a:ext cx="20774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C/A-Code pseudo ranges on L1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17702" y="3556003"/>
            <a:ext cx="18258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Carrier phase on L1 and L2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3898902"/>
            <a:ext cx="5437386" cy="1615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4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data are recorded by an external tape recorder on digital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cassettes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or are downloaded</a:t>
            </a:r>
            <a:r>
              <a:rPr lang="en-CA" sz="118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1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directly to an external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microprocessor.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 hand held control display unit (CDU) is used</a:t>
            </a:r>
            <a:r>
              <a:rPr lang="en-CA" sz="116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communication between observer and the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For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navigational purposes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lang="en-CA" sz="114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43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built in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microprocessor provides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position and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velocity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in real time</a:t>
            </a:r>
            <a:r>
              <a:rPr lang="en-CA" sz="1048" smtClean="0">
                <a:solidFill>
                  <a:srgbClr val="000000"/>
                </a:solidFill>
                <a:latin typeface="Times New Roman"/>
                <a:cs typeface="Times New Roman"/>
              </a:rPr>
              <a:t> every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three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seconds.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T1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4100is a bulky instrument weighing about33kg  and  can  be  packed in  two</a:t>
            </a:r>
            <a:r>
              <a:rPr lang="en-CA" sz="120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2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transportation cases.</a:t>
            </a:r>
            <a:r>
              <a:rPr lang="en-CA" sz="1257" smtClean="0">
                <a:solidFill>
                  <a:srgbClr val="000000"/>
                </a:solidFill>
                <a:latin typeface="Times New Roman"/>
                <a:cs typeface="Times New Roman"/>
              </a:rPr>
              <a:t> It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consumes 90watts energy in operating mode of 22V - 32V.</a:t>
            </a:r>
            <a:r>
              <a:rPr lang="en-CA" sz="117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9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Generator use is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recommended.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observation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noise in P-Code is between 0.6 to 1 m,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lang="en-CA" sz="1287" smtClean="0">
                <a:solidFill>
                  <a:srgbClr val="000000"/>
                </a:solidFill>
                <a:latin typeface="Times New Roman"/>
                <a:cs typeface="Times New Roman"/>
              </a:rPr>
              <a:t> C/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 code it ranges between 6 to 10 m and for carrier phase it is between 2 to 3 m.</a:t>
            </a:r>
          </a:p>
          <a:p>
            <a:pPr>
              <a:lnSpc>
                <a:spcPts val="144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17702" y="5537201"/>
            <a:ext cx="39081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292100" algn="l"/>
                <a:tab pos="7239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T1	4100	has  been  widely used  in  numerous  scientific and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099" y="5715002"/>
            <a:ext cx="426078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applied GPS projects and is still in use. The main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disadvantages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of the</a:t>
            </a:r>
            <a:r>
              <a:rPr lang="en-CA" sz="118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0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T1 4100 compared to more modern GPS</a:t>
            </a:r>
            <a:r>
              <a:rPr lang="en-CA" sz="1167" smtClean="0">
                <a:solidFill>
                  <a:srgbClr val="000000"/>
                </a:solidFill>
                <a:latin typeface="Times New Roman"/>
                <a:cs typeface="Times New Roman"/>
              </a:rPr>
              <a:t> equipment</a:t>
            </a:r>
            <a:r>
              <a:rPr lang="en-CA" sz="838" smtClean="0">
                <a:solidFill>
                  <a:srgbClr val="000000"/>
                </a:solidFill>
                <a:latin typeface="Times New Roman"/>
                <a:cs typeface="Times New Roman"/>
              </a:rPr>
              <a:t>’</a:t>
            </a:r>
            <a:r>
              <a:rPr lang="en-CA" sz="988" smtClean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are</a:t>
            </a:r>
          </a:p>
          <a:p>
            <a:pPr>
              <a:lnSpc>
                <a:spcPts val="1400"/>
              </a:lnSpc>
            </a:pPr>
            <a:endParaRPr lang="en-CA" sz="118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17702" y="6248403"/>
            <a:ext cx="186749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Bulky size of the equipment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17703" y="6502403"/>
            <a:ext cx="169277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High power consumption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17703" y="6756403"/>
            <a:ext cx="193803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Difficult operation procedure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17700" y="7010402"/>
            <a:ext cx="327653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Limitation of tracking four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simultaneously</a:t>
            </a:r>
          </a:p>
          <a:p>
            <a:pPr>
              <a:lnSpc>
                <a:spcPts val="1380"/>
              </a:lnSpc>
            </a:pPr>
            <a:endParaRPr lang="en-CA" sz="1174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17701" y="7277102"/>
            <a:ext cx="260648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High noise level in phase measurements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2200" y="7620001"/>
            <a:ext cx="5306324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25"/>
              </a:lnSpc>
            </a:pP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Sensitivity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of its antenna for multipath and phase centre variation if two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are</a:t>
            </a:r>
            <a:r>
              <a:rPr lang="en-CA" sz="117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0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connected  to  one  antenna  and  tracking  of  seven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simultaneously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is</a:t>
            </a:r>
            <a:r>
              <a:rPr lang="en-CA" sz="11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8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possible. For long distances and in scientific projects,</a:t>
            </a:r>
            <a:r>
              <a:rPr lang="en-CA" sz="1227" smtClean="0">
                <a:solidFill>
                  <a:srgbClr val="000000"/>
                </a:solidFill>
                <a:latin typeface="Times New Roman"/>
                <a:cs typeface="Times New Roman"/>
              </a:rPr>
              <a:t> T1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4100 is still regarded useful.</a:t>
            </a:r>
            <a:r>
              <a:rPr lang="en-CA" sz="118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However, due to imposition of restriction on P- code for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civilian,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T1 4100 during Anti</a:t>
            </a:r>
            <a:r>
              <a:rPr lang="en-CA" sz="117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2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Spoofing (AS) activation can only be used as a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single frequency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C/A code receiver.</a:t>
            </a:r>
          </a:p>
          <a:p>
            <a:pPr>
              <a:lnSpc>
                <a:spcPts val="1425"/>
              </a:lnSpc>
            </a:pPr>
            <a:endParaRPr lang="en-CA" sz="1172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92200" y="8699500"/>
            <a:ext cx="5219378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MACROMETER V 1000, a code free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was introduced in 1982 and</a:t>
            </a:r>
            <a:r>
              <a:rPr lang="en-CA" sz="118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5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was the first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for geodetic applications. Precise results obtained through it has</a:t>
            </a:r>
            <a:r>
              <a:rPr lang="en-CA" sz="118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2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demonstrated the potential of highly accurate GPS phase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observations.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It is a single</a:t>
            </a:r>
            <a:r>
              <a:rPr lang="en-CA" sz="114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46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tracks 6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on</a:t>
            </a:r>
          </a:p>
          <a:p>
            <a:pPr>
              <a:lnSpc>
                <a:spcPts val="1465"/>
              </a:lnSpc>
            </a:pPr>
            <a:endParaRPr lang="en-CA" sz="1146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92200" y="94742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3962400" y="94742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54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5219701" y="94742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89101" y="1511303"/>
            <a:ext cx="415017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 parallel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channels.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The complete system consists of three units viz.</a:t>
            </a:r>
          </a:p>
          <a:p>
            <a:pPr>
              <a:lnSpc>
                <a:spcPts val="1380"/>
              </a:lnSpc>
            </a:pPr>
            <a:endParaRPr lang="en-CA" sz="118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17702" y="1866903"/>
            <a:ext cx="260968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recorder with power supply</a:t>
            </a:r>
          </a:p>
          <a:p>
            <a:pPr>
              <a:lnSpc>
                <a:spcPts val="1380"/>
              </a:lnSpc>
            </a:pPr>
            <a:endParaRPr lang="en-CA" sz="116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17703" y="2120902"/>
            <a:ext cx="215924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Antenna with large ground plane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17700" y="2387602"/>
            <a:ext cx="118782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P 1000 processor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1" y="2730501"/>
            <a:ext cx="5285101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processor is essential for providing the almanac data because the Macrometer V</a:t>
            </a:r>
            <a:r>
              <a:rPr lang="en-CA" sz="115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1000 cannot decode the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  messages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and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process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the data. At pre determined</a:t>
            </a:r>
            <a:r>
              <a:rPr lang="en-CA" sz="116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9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epoches the phase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differences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between the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received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carrier signal and a reference signal</a:t>
            </a:r>
            <a:r>
              <a:rPr lang="en-CA" sz="117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2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oscillator is measured. A typical baseline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accuracy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reported for upto 100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km distance is about 1 to 2 ppm (Parts per million).</a:t>
            </a:r>
          </a:p>
          <a:p>
            <a:pPr>
              <a:lnSpc>
                <a:spcPts val="14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3657602"/>
            <a:ext cx="5395708" cy="17312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47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Macrometer II, a dual frequency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version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was introduced in 1985. Though it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comparable to Macrometer V 1000, its power consumption and weight are much less.</a:t>
            </a:r>
            <a:r>
              <a:rPr lang="en-CA" sz="117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5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 systems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require  external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ephemeredes.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Hence  specialized  operators  of  few</a:t>
            </a:r>
            <a:r>
              <a:rPr lang="en-CA" sz="117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9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companies are capable of using it and it is required to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synchronize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clock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of all the</a:t>
            </a:r>
            <a:r>
              <a:rPr lang="en-CA" sz="117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9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instruments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proposed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to be used for a particular observation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session.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To overcome above</a:t>
            </a:r>
            <a:r>
              <a:rPr lang="en-CA" sz="118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2" smtClean="0">
                <a:solidFill>
                  <a:srgbClr val="000000"/>
                </a:solidFill>
                <a:latin typeface="Times New Roman"/>
              </a:rPr>
            </a:b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disadvantages,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the  dual  frequency  Macrometer  II  was  further  miniaturized  and</a:t>
            </a:r>
            <a:r>
              <a:rPr lang="en-CA" sz="117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3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combined with a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single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frequency C/A code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with a brand name MINIMAC in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1986, thus becoming a code dependent receiver.</a:t>
            </a:r>
          </a:p>
          <a:p>
            <a:pPr>
              <a:lnSpc>
                <a:spcPts val="147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9101" y="5334002"/>
            <a:ext cx="281968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Examples of present Geodetic GPS Receivers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0" y="5689600"/>
            <a:ext cx="5474256" cy="21159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4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Few  of  the  currently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 available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 that  are  used  in  geodesy</a:t>
            </a:r>
            <a:r>
              <a:rPr lang="en-CA" sz="117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4" smtClean="0">
                <a:solidFill>
                  <a:srgbClr val="000000"/>
                </a:solidFill>
                <a:latin typeface="Times New Roman"/>
              </a:rPr>
            </a:b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surveying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precise navigation are described. Nearly all models started as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single</a:t>
            </a:r>
            <a:r>
              <a:rPr lang="en-CA" sz="116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3" smtClean="0">
                <a:solidFill>
                  <a:srgbClr val="000000"/>
                </a:solidFill>
                <a:latin typeface="Times New Roman"/>
              </a:rPr>
            </a:b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C/A-Code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with four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channels.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Later L2 carrier phase was added and</a:t>
            </a:r>
            <a:r>
              <a:rPr lang="en-CA" sz="118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9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tracking capability was increased. Now a days all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leading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manufacturers have gone for</a:t>
            </a:r>
            <a:r>
              <a:rPr lang="en-CA" sz="116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8" smtClean="0">
                <a:solidFill>
                  <a:srgbClr val="000000"/>
                </a:solidFill>
                <a:latin typeface="Times New Roman"/>
              </a:rPr>
            </a:b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code-less,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non-sequencing L2 technique. WILD/ LEITZ (Heerbrugg,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Switzerland)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</a:t>
            </a:r>
            <a:r>
              <a:rPr lang="en-CA" sz="115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9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MAGNAVOX (Torrance, California) have jointly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developed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WM 101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geodetic receiver</a:t>
            </a:r>
            <a:r>
              <a:rPr lang="en-CA" sz="116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3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1986. It is a four channel L1 C/A code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Three of the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channels sequentially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track</a:t>
            </a:r>
            <a:r>
              <a:rPr lang="en-CA" sz="114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44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upto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six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the fourth channel, a house keeping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channels, collects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</a:t>
            </a:r>
            <a:r>
              <a:rPr lang="en-CA" sz="115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4" smtClean="0">
                <a:solidFill>
                  <a:srgbClr val="000000"/>
                </a:solidFill>
                <a:latin typeface="Times New Roman"/>
              </a:rPr>
            </a:b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message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periodically calibrates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the inter channel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biases.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C/A-code and reconstructed L1</a:t>
            </a:r>
            <a:r>
              <a:rPr lang="en-CA" sz="118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0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carrier phase data are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observed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once per second.</a:t>
            </a:r>
          </a:p>
          <a:p>
            <a:pPr>
              <a:lnSpc>
                <a:spcPts val="1475"/>
              </a:lnSpc>
            </a:pPr>
            <a:endParaRPr lang="en-CA" sz="118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0" y="7569202"/>
            <a:ext cx="4765728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dual frequencyWM 102 was marketed in 1988 with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following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key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features: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17701" y="8128002"/>
            <a:ext cx="383438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286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L1 reception with seven C/A code channel tracking upto six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satellites simultaneously.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17700" y="8597903"/>
            <a:ext cx="445154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L2 reception of up to six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with one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sequencing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P- code channel</a:t>
            </a:r>
          </a:p>
          <a:p>
            <a:pPr>
              <a:lnSpc>
                <a:spcPts val="1380"/>
              </a:lnSpc>
            </a:pPr>
            <a:endParaRPr lang="en-CA" sz="1171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17701" y="8864601"/>
            <a:ext cx="388728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286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Modified sequencing technique for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L2 when P-code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signals are encrypted.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2200" y="94742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962400" y="94742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55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5219701" y="94742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1" y="1498600"/>
            <a:ext cx="5445401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4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 observations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can  be  recorded on  built  in  data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 cassettes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or  can  be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transferred on  line  to  an  external data  logger in  RS232or  RS422interface.</a:t>
            </a:r>
            <a:r>
              <a:rPr lang="en-CA" sz="118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9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Communication between operator and receiver is established by alpha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numerical</a:t>
            </a:r>
            <a:r>
              <a:rPr lang="en-CA" sz="115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8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control panel and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display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WM 101/102 has a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large variety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of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resident menu driven</a:t>
            </a:r>
            <a:r>
              <a:rPr lang="en-CA" sz="117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2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options and it is accompanied by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comprehensive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post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processing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software.</a:t>
            </a:r>
          </a:p>
          <a:p>
            <a:pPr>
              <a:lnSpc>
                <a:spcPts val="1475"/>
              </a:lnSpc>
            </a:pPr>
            <a:endParaRPr lang="en-CA" sz="117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1" y="2603501"/>
            <a:ext cx="5355633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6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1991, WILD GPS system 200 was introduced. Its hardware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comprises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the Magnavox</a:t>
            </a:r>
            <a:r>
              <a:rPr lang="en-CA" sz="118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9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SR 299 dual frequency GPS sensor, the hand held CR 233 GPS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controller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a Nicd</a:t>
            </a:r>
            <a:r>
              <a:rPr lang="en-CA" sz="118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0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battery. Plug in memory cards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provide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the recording medium. It  can track 9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satellites</a:t>
            </a:r>
            <a:r>
              <a:rPr lang="en-CA" sz="118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2" smtClean="0">
                <a:solidFill>
                  <a:srgbClr val="000000"/>
                </a:solidFill>
                <a:latin typeface="Times New Roman"/>
              </a:rPr>
            </a:b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simultaneously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on L1 and L2. Reconstruction of carrier phase on L1 is through C/A</a:t>
            </a:r>
            <a:r>
              <a:rPr lang="en-CA" sz="113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3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code and on L2 through P-code. The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 automatically  switches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to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codeless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L2</a:t>
            </a:r>
            <a:r>
              <a:rPr lang="en-CA" sz="1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200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when P-code is encrypted.</a:t>
            </a:r>
            <a:r>
              <a:rPr lang="en-CA" sz="1257" smtClean="0">
                <a:solidFill>
                  <a:srgbClr val="000000"/>
                </a:solidFill>
                <a:latin typeface="Times New Roman"/>
                <a:cs typeface="Times New Roman"/>
              </a:rPr>
              <a:t> It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consumes 8.5 watt through 12-volt power supply.</a:t>
            </a:r>
          </a:p>
          <a:p>
            <a:pPr>
              <a:lnSpc>
                <a:spcPts val="146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1" y="3886203"/>
            <a:ext cx="5185715" cy="15388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TRIMBLE NAVIGATION (Sunny vale, California) has been producing TRIMBLE</a:t>
            </a:r>
            <a:r>
              <a:rPr lang="en-CA" sz="116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3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4000</a:t>
            </a:r>
            <a:r>
              <a:rPr lang="en-CA" sz="1048" smtClean="0">
                <a:solidFill>
                  <a:srgbClr val="000000"/>
                </a:solidFill>
                <a:latin typeface="Times New Roman"/>
                <a:cs typeface="Times New Roman"/>
              </a:rPr>
              <a:t> series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since 1985. The first generation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was a L1</a:t>
            </a:r>
            <a:r>
              <a:rPr lang="en-CA" sz="1287" smtClean="0">
                <a:solidFill>
                  <a:srgbClr val="000000"/>
                </a:solidFill>
                <a:latin typeface="Times New Roman"/>
                <a:cs typeface="Times New Roman"/>
              </a:rPr>
              <a:t> C/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 code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with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five parallel channels providing tracking  of5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satellites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simultaneously. Further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upgradation  included  increasing  the  number  of  channels  upto  tweleve, L2</a:t>
            </a:r>
            <a:r>
              <a:rPr lang="en-CA" sz="118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6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sequencing capability and  P-code capability. TRIMBLE Geodatic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Surveyor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4000</a:t>
            </a:r>
            <a:r>
              <a:rPr lang="en-CA" sz="117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0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SSE is the most advanced model. When P-Code is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available,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it can perform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following</a:t>
            </a:r>
            <a:r>
              <a:rPr lang="en-CA" sz="115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2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types of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observations,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viz.,</a:t>
            </a:r>
          </a:p>
          <a:p>
            <a:pPr>
              <a:lnSpc>
                <a:spcPts val="1465"/>
              </a:lnSpc>
            </a:pPr>
            <a:endParaRPr lang="en-CA" sz="115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17702" y="5359403"/>
            <a:ext cx="272831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Full cycle L1 and L2 phase measurements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17702" y="5626102"/>
            <a:ext cx="3600345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2286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L1 and L2, P-Code measurements when AS is on and P-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code is encrypted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17700" y="6096001"/>
            <a:ext cx="266900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Full cycle L1 and L2 phase measurement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17702" y="6375401"/>
            <a:ext cx="164468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Low noise L1, C/A code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17702" y="6654801"/>
            <a:ext cx="183223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 Cross-correlated Y-Code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data</a:t>
            </a:r>
          </a:p>
          <a:p>
            <a:pPr>
              <a:lnSpc>
                <a:spcPts val="1380"/>
              </a:lnSpc>
            </a:pPr>
            <a:endParaRPr lang="en-CA" sz="1125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1" y="6845302"/>
            <a:ext cx="5185715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Observation noise of the carrier phase measurement when P-code is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available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is</a:t>
            </a:r>
            <a:r>
              <a:rPr lang="en-CA" sz="118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3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about ñ 0-2mm and of the P-code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pseudoranges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as low as ñ 2cm. Therefore, it is very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suitable for fast ambiguity solution techniques with code/ carrier combinations.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2200" y="7581903"/>
            <a:ext cx="5594480" cy="15388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80"/>
              </a:lnSpc>
              <a:tabLst>
                <a:tab pos="850900" algn="l"/>
                <a:tab pos="4813300" algn="l"/>
                <a:tab pos="50800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ASHTECH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	(Sunnyvale,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California) developed a 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with	12	parallel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channels and pioneered current multi-channel technology. ASHTECH XII GPS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was introduced in1988.  It  is capable of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measuring pseudoranges,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carrier phase</a:t>
            </a:r>
            <a:r>
              <a:rPr lang="en-CA" sz="116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8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integrated dopler of up to 12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on L1. The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pseudoranges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measurement are</a:t>
            </a:r>
            <a:r>
              <a:rPr lang="en-CA" sz="118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5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smoothed with integrated Doppler. Postion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velociy,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time and navigation informations are</a:t>
            </a:r>
            <a:r>
              <a:rPr lang="en-CA" sz="118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7" smtClean="0">
                <a:solidFill>
                  <a:srgbClr val="000000"/>
                </a:solidFill>
                <a:latin typeface="Times New Roman"/>
              </a:rPr>
            </a:b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displayed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on a keyboard with a 40-characters display. L2 option adds 12 physical L2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squaring type channels.</a:t>
            </a:r>
          </a:p>
          <a:p>
            <a:pPr>
              <a:lnSpc>
                <a:spcPts val="14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200" y="9093202"/>
            <a:ext cx="5257850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ASHTECH XII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is a most advanced system, easy to handle and does not</a:t>
            </a:r>
            <a:r>
              <a:rPr lang="en-CA" sz="118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2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require initialization procedures. Measurements of all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in view are carried out</a:t>
            </a:r>
          </a:p>
          <a:p>
            <a:pPr>
              <a:lnSpc>
                <a:spcPts val="1500"/>
              </a:lnSpc>
            </a:pPr>
            <a:endParaRPr lang="en-CA" sz="1182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2200" y="94742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962400" y="94742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56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5219701" y="94742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1498603"/>
            <a:ext cx="5578450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4902200" algn="l"/>
                <a:tab pos="5067300" algn="l"/>
              </a:tabLst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automatically.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Data can be stored in the internal solid plate memory of	5	Mbytes</a:t>
            </a:r>
            <a:r>
              <a:rPr lang="en-CA" sz="117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3" smtClean="0">
                <a:solidFill>
                  <a:srgbClr val="000000"/>
                </a:solidFill>
                <a:latin typeface="Times New Roman"/>
              </a:rPr>
            </a:b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capacity.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The minimum sampling interval is 0.5 seconds. Like many other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it</a:t>
            </a:r>
            <a:r>
              <a:rPr lang="en-CA" sz="117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3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following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additional options viz.</a:t>
            </a:r>
          </a:p>
          <a:p>
            <a:pPr>
              <a:lnSpc>
                <a:spcPts val="1500"/>
              </a:lnSpc>
            </a:pPr>
            <a:endParaRPr lang="en-CA" sz="117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17702" y="2082803"/>
            <a:ext cx="19075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2286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	1 ppm timing signal</a:t>
            </a:r>
            <a:r>
              <a:rPr lang="en-CA" sz="1227" smtClean="0">
                <a:solidFill>
                  <a:srgbClr val="000000"/>
                </a:solidFill>
                <a:latin typeface="Times New Roman"/>
                <a:cs typeface="Times New Roman"/>
              </a:rPr>
              <a:t> output</a:t>
            </a:r>
          </a:p>
          <a:p>
            <a:pPr>
              <a:lnSpc>
                <a:spcPts val="1380"/>
              </a:lnSpc>
            </a:pPr>
            <a:endParaRPr lang="en-CA" sz="120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17703" y="2362203"/>
            <a:ext cx="203741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Photogrammetric camera input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17702" y="2540002"/>
            <a:ext cx="146514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Way point navigation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17701" y="2806702"/>
            <a:ext cx="3680495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2286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Real  time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 differential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navigation  and  provision  of  port</a:t>
            </a:r>
            <a:r>
              <a:rPr lang="en-CA" sz="117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4" smtClean="0">
                <a:solidFill>
                  <a:srgbClr val="000000"/>
                </a:solidFill>
                <a:latin typeface="Times New Roman"/>
              </a:rPr>
            </a:b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	processing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vision planning software</a:t>
            </a:r>
          </a:p>
          <a:p>
            <a:pPr>
              <a:lnSpc>
                <a:spcPts val="1500"/>
              </a:lnSpc>
            </a:pPr>
            <a:endParaRPr lang="en-CA" sz="117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43000" y="3365502"/>
            <a:ext cx="5328382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1991, ASHTECH P-12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 was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marketed. It has 12 dedicated channels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L1, P-code and carrier and 12 dedicated channels of L2, P-code and carrier. It also has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43000" y="3746500"/>
            <a:ext cx="5328382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12 L1, C/A code and carrier channels and 12 code less squaring L2 channels. Thus the</a:t>
            </a:r>
            <a:r>
              <a:rPr lang="en-CA" sz="115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0" smtClean="0">
                <a:solidFill>
                  <a:srgbClr val="000000"/>
                </a:solidFill>
                <a:latin typeface="Times New Roman"/>
              </a:rPr>
            </a:b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contains 48 channels and provides all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possibilities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of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observations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to all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visible</a:t>
            </a:r>
            <a:r>
              <a:rPr lang="en-CA" sz="114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43" smtClean="0">
                <a:solidFill>
                  <a:srgbClr val="000000"/>
                </a:solidFill>
                <a:latin typeface="Times New Roman"/>
              </a:rPr>
            </a:b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satellites.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The signal to noise</a:t>
            </a:r>
            <a:r>
              <a:rPr lang="en-CA" sz="1048" smtClean="0">
                <a:solidFill>
                  <a:srgbClr val="000000"/>
                </a:solidFill>
                <a:latin typeface="Times New Roman"/>
                <a:cs typeface="Times New Roman"/>
              </a:rPr>
              <a:t> level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for phase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measurement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on L2 is only</a:t>
            </a:r>
            <a:r>
              <a:rPr lang="en-CA" sz="1048" smtClean="0">
                <a:solidFill>
                  <a:srgbClr val="000000"/>
                </a:solidFill>
                <a:latin typeface="Times New Roman"/>
                <a:cs typeface="Times New Roman"/>
              </a:rPr>
              <a:t> slightly less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than</a:t>
            </a:r>
            <a:r>
              <a:rPr lang="en-CA" sz="115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on L1 and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significantly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better than with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code-less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techniques. In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cases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of activated P-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code encryption, the code less L2 option can be used.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43001" y="4876803"/>
            <a:ext cx="5156861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TURBO ROGUE SNR-8000 is a portable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weighing around 4 kg, consumes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15-watt energy and is suitable for field use. It has 8 parallel channels on L1 and L2.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provides code and phase data on both frequencies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0" y="94742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962400" y="94742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57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5219701" y="94742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92201" y="1193803"/>
            <a:ext cx="529792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boning rod consist of an upright pole having a horizontal board at its top, forming a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1549400"/>
            <a:ext cx="5583260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‘T ‘shaped rod. Boning rods are made in set of three, and many consist of three ‘T’ shaped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rods, each of equal size and shape, or two rods identical to each other and a third one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consisting of longer rod with a detachable or movable ‘T’ piece. The third one is called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traveling rod or traveler.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2" y="2247902"/>
            <a:ext cx="72455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Sight Rails: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2603501"/>
            <a:ext cx="5679440" cy="12567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sight rail consist of horizontal cross piece nailed to a single upright or pair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uprights  driven  into  the  ground.  The  upper  edge  of  the  cross  piece  is  set  to 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convenient height above the required plane of the structure, and should be above the ground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to enable a man to conveniently align his eyes with the upper edge. A stepped sight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rail or double sight rail is used in highly undulating or falling ground. Slope rails or Batter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boards: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0" y="3657600"/>
            <a:ext cx="5711500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hese are used for controlling the side slopes in embankment and in cuttings. These consist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two vertical poles with a sloping board nailed near their top. The slope rails define a plane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parallel to the proposed slope of the embankment, but at suitable vertical distance above it.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Travelers are used to control the slope during filling operation.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1" y="4559301"/>
            <a:ext cx="91210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Profile boards: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0" y="4902200"/>
            <a:ext cx="5597686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These are similar to sight rails, but are used to define the corners, or sides of a building.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profile board is erected near each corner peg. Each unit of profile board consists  of  two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verticals, one horizontal board and two cross boards. Nails or saw cuts are placed at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top of the profile boards to define the width of foundation and the line of the outside of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wall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2200" y="5778501"/>
            <a:ext cx="5703484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4195">
              <a:lnSpc>
                <a:spcPts val="13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 instrument was set up at P and the angle of elevation to a vane 4 m above the foot of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staff held at Q was 9° 30′. The horizontal distance between P and Q was known to be 2000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metres. Determine the R.L. of the staff station Q given that the R.L. of the instrument axis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was 2650.38.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201" y="6667503"/>
            <a:ext cx="56586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Solution: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2201" y="7023103"/>
            <a:ext cx="253595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Height of vane above the instrument axis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21002" y="7378703"/>
            <a:ext cx="168315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D tan α = 2000 tan 9° 30′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921002" y="7734303"/>
            <a:ext cx="7053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334.68 m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49401" y="8089903"/>
            <a:ext cx="240129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Correction for curvature and refraction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755900" y="8445503"/>
            <a:ext cx="22121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 = 0.06735 D² m, when D is in km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921002" y="8801102"/>
            <a:ext cx="154850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0.2694 ≈ 0.27 m (+ ve)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3937000" y="9017003"/>
            <a:ext cx="7213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1562100"/>
            <a:ext cx="5283498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has a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codeless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option. Full P-code tracking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provides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highest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precision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phase and</a:t>
            </a:r>
            <a:r>
              <a:rPr lang="en-CA" sz="117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9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pseudo rages measurements,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codeless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tracking is automatic“full back” mode. The</a:t>
            </a:r>
            <a:r>
              <a:rPr lang="en-CA" sz="118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code less mode uses the fact that each carrier has identical modulation of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P-code/Y-</a:t>
            </a:r>
            <a:r>
              <a:rPr lang="en-CA" sz="117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6" smtClean="0">
                <a:solidFill>
                  <a:srgbClr val="000000"/>
                </a:solidFill>
                <a:latin typeface="Times New Roman"/>
              </a:rPr>
            </a:b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code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hence the L1 signal can be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cross-correlated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with the L2 signal. Results are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differentialphase measurement (L1-L2) and the group delay measurement (P1-P2)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1" y="2692403"/>
            <a:ext cx="166231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Accuracy specifications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are :</a:t>
            </a:r>
          </a:p>
          <a:p>
            <a:pPr>
              <a:lnSpc>
                <a:spcPts val="1380"/>
              </a:lnSpc>
            </a:pPr>
            <a:endParaRPr lang="en-CA" sz="112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0" y="3048003"/>
            <a:ext cx="131766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P-Code pseudo range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746501" y="3048003"/>
            <a:ext cx="273632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1cm (5 minutes integration)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Codeless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pseudo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92201" y="3302001"/>
            <a:ext cx="3430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range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746500" y="3302001"/>
            <a:ext cx="265938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10cm (5 minutes integration) Carrier phase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3746502" y="3568703"/>
            <a:ext cx="78867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0.2 - 0.3 mm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0" y="3822700"/>
            <a:ext cx="90730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Codelessphase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746502" y="3822700"/>
            <a:ext cx="78867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0.2 - 0.7 mm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092200" y="4178302"/>
            <a:ext cx="439543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One of the important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features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is that less than 1</a:t>
            </a:r>
            <a:r>
              <a:rPr lang="en-CA" sz="1048" smtClean="0">
                <a:solidFill>
                  <a:srgbClr val="000000"/>
                </a:solidFill>
                <a:latin typeface="Times New Roman"/>
                <a:cs typeface="Times New Roman"/>
              </a:rPr>
              <a:t> cycle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slip is expected for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100 satellitehours.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200" y="4724403"/>
            <a:ext cx="133369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Navigation Receivers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2201" y="5080001"/>
            <a:ext cx="5333191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6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Navigation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are rapidly picking up the market. In most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cases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single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C/A code</a:t>
            </a:r>
            <a:r>
              <a:rPr lang="en-CA" sz="117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5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sequencing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or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multiplexing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channel is used.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However,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modules with four or five parallel</a:t>
            </a:r>
            <a:r>
              <a:rPr lang="en-CA" sz="117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1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channels are becoming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increasingly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popular. Position and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velocity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are derived from C/A</a:t>
            </a:r>
            <a:r>
              <a:rPr lang="en-CA" sz="118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3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code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pseudoranges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measurement and  are displayed or  downloaded to  a  personal</a:t>
            </a:r>
            <a:r>
              <a:rPr lang="en-CA" sz="118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1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computer.  Usually neither  raw  data  nor  carrier  phase  information  is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 available.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Differential navigation is possible with some advanced models.</a:t>
            </a:r>
          </a:p>
          <a:p>
            <a:pPr>
              <a:lnSpc>
                <a:spcPts val="146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2200" y="6362703"/>
            <a:ext cx="5321970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MAGELLAN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NAV 1000 is a handheld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weighs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only 850 grams. It was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introduced in1989 and later in 1990, NAV 1000 PRO model was launched. It is a</a:t>
            </a:r>
            <a:r>
              <a:rPr lang="en-CA" sz="115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single channel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tracks 3 to 4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with a</a:t>
            </a:r>
          </a:p>
          <a:p>
            <a:pPr>
              <a:lnSpc>
                <a:spcPts val="1500"/>
              </a:lnSpc>
            </a:pPr>
            <a:endParaRPr lang="en-CA" sz="115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92201" y="6934201"/>
            <a:ext cx="312425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2.5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seconds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update rate and has a RS 232 data port.</a:t>
            </a:r>
          </a:p>
          <a:p>
            <a:pPr>
              <a:lnSpc>
                <a:spcPts val="1375"/>
              </a:lnSpc>
            </a:pPr>
            <a:endParaRPr lang="en-CA" sz="1183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92201" y="7277100"/>
            <a:ext cx="5253041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60"/>
              </a:lnSpc>
              <a:tabLst>
                <a:tab pos="1803400" algn="l"/>
                <a:tab pos="22098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 follow up  model in	1991	was NAV 5000  PRO.  It  is a 5-channel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3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3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tracking all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visible  satellites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with a1-second update rate. Differential navigation is</a:t>
            </a:r>
            <a:r>
              <a:rPr lang="en-CA" sz="118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7" smtClean="0">
                <a:solidFill>
                  <a:srgbClr val="000000"/>
                </a:solidFill>
                <a:latin typeface="Times New Roman"/>
              </a:rPr>
            </a:b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possible.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Carrier phase data can be used with an optional carrier phase module. The</a:t>
            </a:r>
            <a:r>
              <a:rPr lang="en-CA" sz="117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5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quadrifilar antenna is integrated to the receiver. Post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processing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of data is also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possible</a:t>
            </a:r>
            <a:r>
              <a:rPr lang="en-CA" sz="114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42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surveying 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like ASHTECH XII located at a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reference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station.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Relative</a:t>
            </a:r>
            <a:r>
              <a:rPr lang="en-CA" sz="116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2" smtClean="0">
                <a:solidFill>
                  <a:srgbClr val="000000"/>
                </a:solidFill>
                <a:latin typeface="Times New Roman"/>
              </a:rPr>
            </a:b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accuracy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is about 3 to 5 metres. This is in many 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cases sufficient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for thematic purposes.</a:t>
            </a:r>
          </a:p>
          <a:p>
            <a:pPr>
              <a:lnSpc>
                <a:spcPts val="1460"/>
              </a:lnSpc>
            </a:pPr>
            <a:endParaRPr lang="en-CA" sz="1162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92200" y="94742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3962400" y="94742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58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5219701" y="94742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1778003"/>
            <a:ext cx="43858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Many hand held navigation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are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available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with added features.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latest market situation can be obtained through journals like GPS world etc.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1" y="2324101"/>
            <a:ext cx="5046253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For most navigation purpose a single frequency C/A code receiver is sufficient. For</a:t>
            </a:r>
            <a:r>
              <a:rPr lang="en-CA" sz="116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9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accuracy requirements better than 50 to 100 meters, a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differential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option is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essential.</a:t>
            </a:r>
            <a:r>
              <a:rPr lang="en-CA" sz="118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2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For requirement below 5 meters, the inclusion of carrier phase data is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necessary.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In high</a:t>
            </a:r>
            <a:r>
              <a:rPr lang="en-CA" sz="117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2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precision navigation the  use of a pair of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with full geodetic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capability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 is</a:t>
            </a:r>
            <a:r>
              <a:rPr lang="en-CA" sz="115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5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advisable. The main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characteristics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of multipurpose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geodetic  receiver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are summarized in</a:t>
            </a:r>
          </a:p>
          <a:p>
            <a:pPr>
              <a:lnSpc>
                <a:spcPts val="1475"/>
              </a:lnSpc>
            </a:pPr>
            <a:endParaRPr lang="en-CA" sz="115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1" y="3251202"/>
            <a:ext cx="32380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Table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460500" y="3251202"/>
            <a:ext cx="10900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4.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689101" y="3606803"/>
            <a:ext cx="421429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Table 4.</a:t>
            </a:r>
            <a:r>
              <a:rPr lang="en-CA" sz="1052" smtClean="0">
                <a:solidFill>
                  <a:srgbClr val="000000"/>
                </a:solidFill>
                <a:latin typeface="Times New Roman"/>
                <a:cs typeface="Times New Roman"/>
              </a:rPr>
              <a:t> Overview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of geodetic</a:t>
            </a:r>
            <a:r>
              <a:rPr lang="en-CA" sz="1080" smtClean="0">
                <a:solidFill>
                  <a:srgbClr val="000000"/>
                </a:solidFill>
                <a:latin typeface="Times New Roman"/>
                <a:cs typeface="Times New Roman"/>
              </a:rPr>
              <a:t> dual-frequency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GPS</a:t>
            </a:r>
            <a:r>
              <a:rPr lang="en-CA" sz="1024" smtClean="0">
                <a:solidFill>
                  <a:srgbClr val="000000"/>
                </a:solidFill>
                <a:latin typeface="Times New Roman"/>
                <a:cs typeface="Times New Roman"/>
              </a:rPr>
              <a:t> satellite receiver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(1992)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765301" y="3949702"/>
            <a:ext cx="51456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Receiver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870200" y="3949702"/>
            <a:ext cx="48250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Channel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733800" y="3949702"/>
            <a:ext cx="3061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Code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495800" y="3949702"/>
            <a:ext cx="5055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Wavelen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181600" y="3949702"/>
            <a:ext cx="3061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Anti-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2819401" y="4152903"/>
            <a:ext cx="1593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L1</a:t>
            </a:r>
          </a:p>
          <a:p>
            <a:pPr>
              <a:lnSpc>
                <a:spcPts val="143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213102" y="4152903"/>
            <a:ext cx="1593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L2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644902" y="4152903"/>
            <a:ext cx="1593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L1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4152902" y="4152903"/>
            <a:ext cx="1593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L2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4495802" y="4152903"/>
            <a:ext cx="1593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L1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4876802" y="4152903"/>
            <a:ext cx="1593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L2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5181600" y="4114802"/>
            <a:ext cx="5049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spoofing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765299" y="4406903"/>
            <a:ext cx="46326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TI 4100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2819401" y="4406903"/>
            <a:ext cx="7085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3213101" y="4406903"/>
            <a:ext cx="7085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3644902" y="4406903"/>
            <a:ext cx="8047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4140201" y="4406903"/>
            <a:ext cx="7726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09" spc="-10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>
              <a:lnSpc>
                <a:spcPts val="132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5181600" y="4406903"/>
            <a:ext cx="37029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Single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765300" y="4610102"/>
            <a:ext cx="83612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MACROMET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2819401" y="4610102"/>
            <a:ext cx="7085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3213102" y="4610102"/>
            <a:ext cx="7085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3644900" y="4610102"/>
            <a:ext cx="4809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4140199" y="4622802"/>
            <a:ext cx="4648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080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</a:p>
          <a:p>
            <a:pPr>
              <a:lnSpc>
                <a:spcPts val="132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4851402" y="4584702"/>
            <a:ext cx="12663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7" smtClean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lnSpc>
                <a:spcPts val="161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181601" y="4610102"/>
            <a:ext cx="80150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No influence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1765302" y="4826003"/>
            <a:ext cx="7053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ASHTECH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2819400" y="4826003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3213099" y="4826003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3644900" y="4826003"/>
            <a:ext cx="25648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C/A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4140200" y="4826003"/>
            <a:ext cx="480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</a:p>
          <a:p>
            <a:pPr>
              <a:lnSpc>
                <a:spcPts val="1320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4876800" y="4787902"/>
            <a:ext cx="12663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7" smtClean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lnSpc>
                <a:spcPts val="1610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5181601" y="4826003"/>
            <a:ext cx="80150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No influence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1765301" y="5029202"/>
            <a:ext cx="86722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ASHTECH  P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2819400" y="5029202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2" name="TextBox 42"/>
          <p:cNvSpPr txBox="1"/>
          <p:nvPr/>
        </p:nvSpPr>
        <p:spPr>
          <a:xfrm>
            <a:off x="3213100" y="5029202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3" name="TextBox 43"/>
          <p:cNvSpPr txBox="1"/>
          <p:nvPr/>
        </p:nvSpPr>
        <p:spPr>
          <a:xfrm>
            <a:off x="3644902" y="5029202"/>
            <a:ext cx="29495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C/A,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4" name="TextBox 44"/>
          <p:cNvSpPr txBox="1"/>
          <p:nvPr/>
        </p:nvSpPr>
        <p:spPr>
          <a:xfrm>
            <a:off x="4140199" y="5029202"/>
            <a:ext cx="8335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67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>
              <a:lnSpc>
                <a:spcPts val="1320"/>
              </a:lnSpc>
            </a:pPr>
            <a:endParaRPr/>
          </a:p>
        </p:txBody>
      </p:sp>
      <p:sp>
        <p:nvSpPr>
          <p:cNvPr id="45" name="TextBox 45"/>
          <p:cNvSpPr txBox="1"/>
          <p:nvPr/>
        </p:nvSpPr>
        <p:spPr>
          <a:xfrm>
            <a:off x="5181600" y="5029202"/>
            <a:ext cx="5562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Squaring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1765301" y="5245103"/>
            <a:ext cx="67165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TRIMBLE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7" name="TextBox 47"/>
          <p:cNvSpPr txBox="1"/>
          <p:nvPr/>
        </p:nvSpPr>
        <p:spPr>
          <a:xfrm>
            <a:off x="2819401" y="5245103"/>
            <a:ext cx="28212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8-12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8" name="TextBox 48"/>
          <p:cNvSpPr txBox="1"/>
          <p:nvPr/>
        </p:nvSpPr>
        <p:spPr>
          <a:xfrm>
            <a:off x="3213101" y="5245103"/>
            <a:ext cx="28212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8-12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9" name="TextBox 49"/>
          <p:cNvSpPr txBox="1"/>
          <p:nvPr/>
        </p:nvSpPr>
        <p:spPr>
          <a:xfrm>
            <a:off x="3644900" y="5245103"/>
            <a:ext cx="25648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C/A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0" name="TextBox 50"/>
          <p:cNvSpPr txBox="1"/>
          <p:nvPr/>
        </p:nvSpPr>
        <p:spPr>
          <a:xfrm>
            <a:off x="4140200" y="5245103"/>
            <a:ext cx="480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</a:p>
          <a:p>
            <a:pPr>
              <a:lnSpc>
                <a:spcPts val="1320"/>
              </a:lnSpc>
            </a:pPr>
            <a:endParaRPr/>
          </a:p>
        </p:txBody>
      </p:sp>
      <p:sp>
        <p:nvSpPr>
          <p:cNvPr id="51" name="TextBox 51"/>
          <p:cNvSpPr txBox="1"/>
          <p:nvPr/>
        </p:nvSpPr>
        <p:spPr>
          <a:xfrm>
            <a:off x="4851402" y="5219701"/>
            <a:ext cx="12663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7" smtClean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>
              <a:lnSpc>
                <a:spcPts val="1610"/>
              </a:lnSpc>
            </a:pPr>
            <a:endParaRPr/>
          </a:p>
        </p:txBody>
      </p:sp>
      <p:sp>
        <p:nvSpPr>
          <p:cNvPr id="52" name="TextBox 52"/>
          <p:cNvSpPr txBox="1"/>
          <p:nvPr/>
        </p:nvSpPr>
        <p:spPr>
          <a:xfrm>
            <a:off x="5181601" y="5245103"/>
            <a:ext cx="80150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No influence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3" name="TextBox 53"/>
          <p:cNvSpPr txBox="1"/>
          <p:nvPr/>
        </p:nvSpPr>
        <p:spPr>
          <a:xfrm>
            <a:off x="1765302" y="5448302"/>
            <a:ext cx="67165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TRIMBLE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4" name="TextBox 54"/>
          <p:cNvSpPr txBox="1"/>
          <p:nvPr/>
        </p:nvSpPr>
        <p:spPr>
          <a:xfrm>
            <a:off x="2819401" y="5448302"/>
            <a:ext cx="28212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9-12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5" name="TextBox 55"/>
          <p:cNvSpPr txBox="1"/>
          <p:nvPr/>
        </p:nvSpPr>
        <p:spPr>
          <a:xfrm>
            <a:off x="3213102" y="5448302"/>
            <a:ext cx="28212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9-12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6" name="TextBox 56"/>
          <p:cNvSpPr txBox="1"/>
          <p:nvPr/>
        </p:nvSpPr>
        <p:spPr>
          <a:xfrm>
            <a:off x="3644902" y="5448302"/>
            <a:ext cx="29495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C/A,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7" name="TextBox 57"/>
          <p:cNvSpPr txBox="1"/>
          <p:nvPr/>
        </p:nvSpPr>
        <p:spPr>
          <a:xfrm>
            <a:off x="4140199" y="5461002"/>
            <a:ext cx="8335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67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>
              <a:lnSpc>
                <a:spcPts val="1320"/>
              </a:lnSpc>
            </a:pPr>
            <a:endParaRPr/>
          </a:p>
        </p:txBody>
      </p:sp>
      <p:sp>
        <p:nvSpPr>
          <p:cNvPr id="58" name="TextBox 58"/>
          <p:cNvSpPr txBox="1"/>
          <p:nvPr/>
        </p:nvSpPr>
        <p:spPr>
          <a:xfrm>
            <a:off x="5181602" y="5448302"/>
            <a:ext cx="81111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Codeless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SSE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9" name="TextBox 59"/>
          <p:cNvSpPr txBox="1"/>
          <p:nvPr/>
        </p:nvSpPr>
        <p:spPr>
          <a:xfrm>
            <a:off x="1765302" y="5664203"/>
            <a:ext cx="54983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WM 102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0" name="TextBox 60"/>
          <p:cNvSpPr txBox="1"/>
          <p:nvPr/>
        </p:nvSpPr>
        <p:spPr>
          <a:xfrm>
            <a:off x="2819400" y="5664203"/>
            <a:ext cx="76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1" name="TextBox 61"/>
          <p:cNvSpPr txBox="1"/>
          <p:nvPr/>
        </p:nvSpPr>
        <p:spPr>
          <a:xfrm>
            <a:off x="3213101" y="5664203"/>
            <a:ext cx="76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2" name="TextBox 62"/>
          <p:cNvSpPr txBox="1"/>
          <p:nvPr/>
        </p:nvSpPr>
        <p:spPr>
          <a:xfrm>
            <a:off x="3644900" y="5664203"/>
            <a:ext cx="25648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C/A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3" name="TextBox 63"/>
          <p:cNvSpPr txBox="1"/>
          <p:nvPr/>
        </p:nvSpPr>
        <p:spPr>
          <a:xfrm>
            <a:off x="4140199" y="5664203"/>
            <a:ext cx="8335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67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>
              <a:lnSpc>
                <a:spcPts val="1320"/>
              </a:lnSpc>
            </a:pPr>
            <a:endParaRPr/>
          </a:p>
        </p:txBody>
      </p:sp>
      <p:sp>
        <p:nvSpPr>
          <p:cNvPr id="64" name="TextBox 64"/>
          <p:cNvSpPr txBox="1"/>
          <p:nvPr/>
        </p:nvSpPr>
        <p:spPr>
          <a:xfrm>
            <a:off x="5181600" y="5664203"/>
            <a:ext cx="5562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Squaring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5" name="TextBox 65"/>
          <p:cNvSpPr txBox="1"/>
          <p:nvPr/>
        </p:nvSpPr>
        <p:spPr>
          <a:xfrm>
            <a:off x="1765299" y="5867402"/>
            <a:ext cx="83356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WILD    GPS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6" name="TextBox 66"/>
          <p:cNvSpPr txBox="1"/>
          <p:nvPr/>
        </p:nvSpPr>
        <p:spPr>
          <a:xfrm>
            <a:off x="2819400" y="5867402"/>
            <a:ext cx="76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7" name="TextBox 67"/>
          <p:cNvSpPr txBox="1"/>
          <p:nvPr/>
        </p:nvSpPr>
        <p:spPr>
          <a:xfrm>
            <a:off x="3213101" y="5867402"/>
            <a:ext cx="76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8" name="TextBox 68"/>
          <p:cNvSpPr txBox="1"/>
          <p:nvPr/>
        </p:nvSpPr>
        <p:spPr>
          <a:xfrm>
            <a:off x="3644900" y="5867402"/>
            <a:ext cx="25648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C/A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9" name="TextBox 69"/>
          <p:cNvSpPr txBox="1"/>
          <p:nvPr/>
        </p:nvSpPr>
        <p:spPr>
          <a:xfrm>
            <a:off x="4140201" y="5867402"/>
            <a:ext cx="76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0" name="TextBox 70"/>
          <p:cNvSpPr txBox="1"/>
          <p:nvPr/>
        </p:nvSpPr>
        <p:spPr>
          <a:xfrm>
            <a:off x="5181600" y="5867402"/>
            <a:ext cx="5562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Codeless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1" name="TextBox 71"/>
          <p:cNvSpPr txBox="1"/>
          <p:nvPr/>
        </p:nvSpPr>
        <p:spPr>
          <a:xfrm>
            <a:off x="1765302" y="6108703"/>
            <a:ext cx="5193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TURBO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2" name="TextBox 72"/>
          <p:cNvSpPr txBox="1"/>
          <p:nvPr/>
        </p:nvSpPr>
        <p:spPr>
          <a:xfrm>
            <a:off x="2819400" y="6108703"/>
            <a:ext cx="76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3" name="TextBox 73"/>
          <p:cNvSpPr txBox="1"/>
          <p:nvPr/>
        </p:nvSpPr>
        <p:spPr>
          <a:xfrm>
            <a:off x="3213101" y="6108703"/>
            <a:ext cx="769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4" name="TextBox 74"/>
          <p:cNvSpPr txBox="1"/>
          <p:nvPr/>
        </p:nvSpPr>
        <p:spPr>
          <a:xfrm>
            <a:off x="3644902" y="6108703"/>
            <a:ext cx="29495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C/A,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5" name="TextBox 75"/>
          <p:cNvSpPr txBox="1"/>
          <p:nvPr/>
        </p:nvSpPr>
        <p:spPr>
          <a:xfrm>
            <a:off x="4140199" y="6108703"/>
            <a:ext cx="8335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67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>
              <a:lnSpc>
                <a:spcPts val="1320"/>
              </a:lnSpc>
            </a:pPr>
            <a:endParaRPr/>
          </a:p>
        </p:txBody>
      </p:sp>
      <p:sp>
        <p:nvSpPr>
          <p:cNvPr id="76" name="TextBox 76"/>
          <p:cNvSpPr txBox="1"/>
          <p:nvPr/>
        </p:nvSpPr>
        <p:spPr>
          <a:xfrm>
            <a:off x="5181600" y="6108703"/>
            <a:ext cx="5562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Codeless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7" name="TextBox 77"/>
          <p:cNvSpPr txBox="1"/>
          <p:nvPr/>
        </p:nvSpPr>
        <p:spPr>
          <a:xfrm>
            <a:off x="1689101" y="6502403"/>
            <a:ext cx="418383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Some of the important features for selecting a geodetic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are :</a:t>
            </a:r>
          </a:p>
          <a:p>
            <a:pPr>
              <a:lnSpc>
                <a:spcPts val="1380"/>
              </a:lnSpc>
            </a:pPr>
            <a:endParaRPr lang="en-CA" sz="1186">
              <a:solidFill>
                <a:srgbClr val="000000"/>
              </a:solidFill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1917703" y="6756403"/>
            <a:ext cx="162544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Tracking of all satellites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1917700" y="7023103"/>
            <a:ext cx="117820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Both frequencies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1917702" y="7277102"/>
            <a:ext cx="146514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Full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wavelength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on L2</a:t>
            </a:r>
          </a:p>
          <a:p>
            <a:pPr>
              <a:lnSpc>
                <a:spcPts val="1380"/>
              </a:lnSpc>
            </a:pPr>
            <a:endParaRPr lang="en-CA" sz="1156">
              <a:solidFill>
                <a:srgbClr val="000000"/>
              </a:solidFill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1917702" y="7543802"/>
            <a:ext cx="208550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Low phase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noise-low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code noise</a:t>
            </a:r>
          </a:p>
          <a:p>
            <a:pPr>
              <a:lnSpc>
                <a:spcPts val="1380"/>
              </a:lnSpc>
            </a:pPr>
            <a:endParaRPr lang="en-CA" sz="1170">
              <a:solidFill>
                <a:srgbClr val="000000"/>
              </a:solidFill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917700" y="7797803"/>
            <a:ext cx="220573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High sampling rate for L1 and L2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1917700" y="8051801"/>
            <a:ext cx="154048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High memory capacity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1092200" y="94742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85" name="TextBox 85"/>
          <p:cNvSpPr txBox="1"/>
          <p:nvPr/>
        </p:nvSpPr>
        <p:spPr>
          <a:xfrm>
            <a:off x="3962400" y="94742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59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86" name="TextBox 86"/>
          <p:cNvSpPr txBox="1"/>
          <p:nvPr/>
        </p:nvSpPr>
        <p:spPr>
          <a:xfrm>
            <a:off x="5219701" y="94742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87" name="TextBox 87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17702" y="2159003"/>
            <a:ext cx="16655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Low power consumption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17702" y="2413003"/>
            <a:ext cx="358110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 Full operational capabilityunder anti spoofing condition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0" y="2755903"/>
            <a:ext cx="4591000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Further, it is recommended to use dual frequency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to minimize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ion-</a:t>
            </a:r>
            <a:r>
              <a:rPr lang="en-CA" sz="115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3" smtClean="0">
                <a:solidFill>
                  <a:srgbClr val="000000"/>
                </a:solidFill>
                <a:latin typeface="Times New Roman"/>
              </a:rPr>
            </a:b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spherical influences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take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advantages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in ambiguity solution.</a:t>
            </a:r>
          </a:p>
          <a:p>
            <a:pPr>
              <a:lnSpc>
                <a:spcPts val="1500"/>
              </a:lnSpc>
            </a:pPr>
            <a:endParaRPr lang="en-CA" sz="115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3314703"/>
            <a:ext cx="12200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4.11 ACCURACY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3657600"/>
            <a:ext cx="5363648" cy="134652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6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general,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 SPS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can provide position information with an error of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less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than 25</a:t>
            </a:r>
            <a:r>
              <a:rPr lang="en-CA" sz="117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3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meter and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velocity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information with an error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less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than 5 meters per second. Upto2</a:t>
            </a:r>
            <a:r>
              <a:rPr lang="en-CA" sz="115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51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May 2000 U.S Government has activated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Selective Availability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(SA) to maintain</a:t>
            </a:r>
            <a:r>
              <a:rPr lang="en-CA" sz="11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36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optimum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militar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y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effectiveness.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 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electiv</a:t>
            </a:r>
            <a:r>
              <a:rPr lang="en-CA" sz="1048" smtClean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Availability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inserts random errors into the</a:t>
            </a:r>
            <a:r>
              <a:rPr lang="en-CA" sz="116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8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ephemeris information broadcast by the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satellites,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which reduces the SPS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accuracy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around 100 meters.</a:t>
            </a:r>
          </a:p>
          <a:p>
            <a:pPr>
              <a:lnSpc>
                <a:spcPts val="146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1" y="4940299"/>
            <a:ext cx="5211363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many applications, 100-meter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accuracy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is more than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acceptable.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For applications</a:t>
            </a:r>
            <a:r>
              <a:rPr lang="en-CA" sz="118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6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that require much greater accuracy, the effects of SA and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environmentally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produced</a:t>
            </a:r>
            <a:r>
              <a:rPr lang="en-CA" sz="118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errors can be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overcome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by using a technique called Differential GPS (DGPS), which</a:t>
            </a:r>
            <a:r>
              <a:rPr lang="en-CA" sz="112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22" smtClean="0">
                <a:solidFill>
                  <a:srgbClr val="000000"/>
                </a:solidFill>
                <a:latin typeface="Times New Roman"/>
              </a:rPr>
            </a:b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increases overall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accuracy.</a:t>
            </a:r>
          </a:p>
          <a:p>
            <a:pPr>
              <a:lnSpc>
                <a:spcPts val="1465"/>
              </a:lnSpc>
            </a:pPr>
            <a:endParaRPr lang="en-CA" sz="112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1" y="5867402"/>
            <a:ext cx="21442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4.12 DIFFERENTIAL THEORY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43000" y="6210299"/>
            <a:ext cx="5376472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Differential positioning is technique that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allows overcoming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effects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of environmental</a:t>
            </a:r>
            <a:r>
              <a:rPr lang="en-CA" sz="118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6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errors and SA on the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signals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to produce a highly accurate position fix. This is done</a:t>
            </a:r>
            <a:r>
              <a:rPr lang="en-CA" sz="118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5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by determining the amount of the positioning error and applying it to position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fixes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that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were computed from collected data.</a:t>
            </a:r>
          </a:p>
          <a:p>
            <a:pPr>
              <a:lnSpc>
                <a:spcPts val="14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43001" y="7124700"/>
            <a:ext cx="5196935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Typically, the horizontal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accurac 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of a single position fix from a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is 15</a:t>
            </a:r>
            <a:r>
              <a:rPr lang="en-CA" sz="118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4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meter RMS (root-mean Square) or better. If the distribution of</a:t>
            </a:r>
            <a:r>
              <a:rPr lang="en-CA" sz="1018" smtClean="0">
                <a:solidFill>
                  <a:srgbClr val="000000"/>
                </a:solidFill>
                <a:latin typeface="Times New Roman"/>
                <a:cs typeface="Times New Roman"/>
              </a:rPr>
              <a:t> fixes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about the true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position is circular normal with zero mean, an accuracy of 15 meters RMS implies</a:t>
            </a:r>
            <a:r>
              <a:rPr lang="en-CA" sz="118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6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that about 63% of the fixes obtained during a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session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are within 15 meters of the true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position.</a:t>
            </a:r>
          </a:p>
          <a:p>
            <a:pPr>
              <a:lnSpc>
                <a:spcPts val="14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68401" y="8229603"/>
            <a:ext cx="146835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TYPES OF ERRORS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43000" y="8572499"/>
            <a:ext cx="5334794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There are two types of positioning errors: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correctable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non-correctable. Correctable</a:t>
            </a:r>
            <a:r>
              <a:rPr lang="en-CA" sz="116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6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errors are the errors that are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essentially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the same for two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in the same</a:t>
            </a:r>
            <a:r>
              <a:rPr lang="en-CA" sz="116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65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area.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Non-correctable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errors cannot be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 correlated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between two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in the same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area.</a:t>
            </a:r>
          </a:p>
          <a:p>
            <a:pPr>
              <a:lnSpc>
                <a:spcPts val="14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2200" y="94742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962400" y="94742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60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5219701" y="94742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1536702"/>
            <a:ext cx="222791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4.13 CORRECTABLE ERRORS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1879601"/>
            <a:ext cx="5299528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5"/>
              </a:lnSpc>
            </a:pP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Sources of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correctable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 errors include satellite clock, ephemeris data  and ionosphere and</a:t>
            </a:r>
            <a:r>
              <a:rPr lang="en-CA" sz="109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90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tropospheric delay. If implemented, SA may also cause a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correctable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positioning error. Clock</a:t>
            </a:r>
            <a:r>
              <a:rPr lang="en-CA" sz="109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93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errors and ephemeris errors originate with the GPS satellite. A clock error is a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slowly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changing</a:t>
            </a:r>
            <a:r>
              <a:rPr lang="en-CA" sz="108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81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error that appears as a bias on the</a:t>
            </a:r>
            <a:r>
              <a:rPr lang="en-CA" sz="1042" smtClean="0">
                <a:solidFill>
                  <a:srgbClr val="000000"/>
                </a:solidFill>
                <a:latin typeface="Times New Roman"/>
                <a:cs typeface="Times New Roman"/>
              </a:rPr>
              <a:t> pseudorange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measurement made by a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receiver.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An ephemeris</a:t>
            </a:r>
            <a:r>
              <a:rPr lang="en-CA" sz="107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79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error is a residual error in the data used by a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to locate a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satellite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in space.</a:t>
            </a:r>
          </a:p>
          <a:p>
            <a:pPr>
              <a:lnSpc>
                <a:spcPts val="1375"/>
              </a:lnSpc>
            </a:pPr>
            <a:endParaRPr lang="en-CA" sz="10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0" y="2933700"/>
            <a:ext cx="5309146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Ionosphere delay errors and tropospheric delay errors are caused by</a:t>
            </a:r>
            <a:r>
              <a:rPr lang="en-CA" sz="1042" smtClean="0">
                <a:solidFill>
                  <a:srgbClr val="000000"/>
                </a:solidFill>
                <a:latin typeface="Times New Roman"/>
                <a:cs typeface="Times New Roman"/>
              </a:rPr>
              <a:t> atmospheric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conditions.</a:t>
            </a:r>
            <a:r>
              <a:rPr lang="en-CA" sz="110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1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Ionospheric delay is caused by the density of electrons in the ionosphere along the signal path.</a:t>
            </a:r>
            <a:r>
              <a:rPr lang="en-CA" sz="110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1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A tropspheric delay is related to humidity, temperature, and altitude along the signal</a:t>
            </a:r>
            <a:r>
              <a:rPr lang="en-CA" sz="110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1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path. Usually, a tropospheric error is smaller than an ionospheric error.</a:t>
            </a:r>
          </a:p>
          <a:p>
            <a:pPr>
              <a:lnSpc>
                <a:spcPts val="1365"/>
              </a:lnSpc>
            </a:pPr>
            <a:endParaRPr lang="en-CA" sz="1101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3797302"/>
            <a:ext cx="529632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Another correctable error is caused by SA which is used by U.SDepartment of Defence</a:t>
            </a:r>
            <a:r>
              <a:rPr lang="en-CA" sz="108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80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to introduce errors into Standard Positioning</a:t>
            </a:r>
            <a:r>
              <a:rPr lang="en-CA" sz="953" smtClean="0">
                <a:solidFill>
                  <a:srgbClr val="000000"/>
                </a:solidFill>
                <a:latin typeface="Times New Roman"/>
                <a:cs typeface="Times New Roman"/>
              </a:rPr>
              <a:t> Se</a:t>
            </a:r>
            <a:r>
              <a:rPr lang="en-CA" sz="1072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CA" sz="953" smtClean="0">
                <a:solidFill>
                  <a:srgbClr val="000000"/>
                </a:solidFill>
                <a:latin typeface="Times New Roman"/>
                <a:cs typeface="Times New Roman"/>
              </a:rPr>
              <a:t>vice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(SPS) GPS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signals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to degradefix accuracy.</a:t>
            </a:r>
          </a:p>
          <a:p>
            <a:pPr>
              <a:lnSpc>
                <a:spcPts val="1400"/>
              </a:lnSpc>
            </a:pPr>
            <a:endParaRPr lang="en-CA" sz="108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1" y="4330702"/>
            <a:ext cx="499656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The amount of error and direction of the error at any given time does not change rapidly.</a:t>
            </a:r>
            <a:r>
              <a:rPr lang="en-CA" sz="106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67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Therefore, two GPS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 that are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sufficiently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 close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together will observe the same fix</a:t>
            </a:r>
            <a:r>
              <a:rPr lang="en-CA" sz="110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1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error, and the size of the fix error can be determined.</a:t>
            </a:r>
          </a:p>
          <a:p>
            <a:pPr>
              <a:lnSpc>
                <a:spcPts val="1400"/>
              </a:lnSpc>
            </a:pPr>
            <a:endParaRPr lang="en-CA" sz="1101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5041902"/>
            <a:ext cx="209993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1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NON-CORRECTABLE ERRORS</a:t>
            </a:r>
          </a:p>
          <a:p>
            <a:pPr>
              <a:lnSpc>
                <a:spcPts val="1265"/>
              </a:lnSpc>
            </a:pPr>
            <a:endParaRPr lang="en-CA" sz="1101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1" y="5384803"/>
            <a:ext cx="5374869" cy="17312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Non-correctable errors cannot be correlated between two GPS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that are</a:t>
            </a:r>
            <a:r>
              <a:rPr lang="en-CA" sz="118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4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located in the same general area. Sources of non-correctable errors include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8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3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noise, which is unavoidably inherent in any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receiver,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multipath errors, which are</a:t>
            </a:r>
            <a:r>
              <a:rPr lang="en-CA" sz="114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4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environmental. Multi-path errors are caused by the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receiver “seeing” reflections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of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 signals</a:t>
            </a:r>
            <a:r>
              <a:rPr lang="en-CA" sz="118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that have bounced off of surrounding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objects.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The  sub-meter antenna is multipath-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resistant; its use is required when logging carrier phase data.  Neither  error can  be</a:t>
            </a:r>
            <a:r>
              <a:rPr lang="en-CA" sz="118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83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eliminated with differential, but they can be reduced</a:t>
            </a:r>
            <a:r>
              <a:rPr lang="en-CA" sz="1107" smtClean="0">
                <a:solidFill>
                  <a:srgbClr val="000000"/>
                </a:solidFill>
                <a:latin typeface="Times New Roman"/>
                <a:cs typeface="Times New Roman"/>
              </a:rPr>
              <a:t> substantially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with position fix</a:t>
            </a:r>
            <a:r>
              <a:rPr lang="en-CA" sz="117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72" smtClean="0">
                <a:solidFill>
                  <a:srgbClr val="000000"/>
                </a:solidFill>
                <a:latin typeface="Times New Roman"/>
              </a:rPr>
            </a:b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averaging.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The error </a:t>
            </a:r>
            <a:r>
              <a:rPr lang="en-CA" sz="1077" smtClean="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and the approximateRMS error range are givenin the Table.</a:t>
            </a:r>
          </a:p>
          <a:p>
            <a:pPr>
              <a:lnSpc>
                <a:spcPts val="1500"/>
              </a:lnSpc>
            </a:pPr>
            <a:endParaRPr lang="en-CA" sz="117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25603" y="7073903"/>
            <a:ext cx="77745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Error Sources</a:t>
            </a:r>
          </a:p>
          <a:p>
            <a:pPr>
              <a:lnSpc>
                <a:spcPts val="1265"/>
              </a:lnSpc>
            </a:pPr>
            <a:endParaRPr lang="en-CA" sz="1101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52601" y="7378703"/>
            <a:ext cx="381835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  <a:tabLst>
                <a:tab pos="2590800" algn="l"/>
              </a:tabLst>
            </a:pPr>
            <a:r>
              <a:rPr lang="en-CA" sz="924" smtClean="0">
                <a:solidFill>
                  <a:srgbClr val="000000"/>
                </a:solidFill>
                <a:latin typeface="Times New Roman"/>
                <a:cs typeface="Times New Roman"/>
              </a:rPr>
              <a:t>Error Source</a:t>
            </a:r>
            <a:r>
              <a:rPr lang="en-CA" sz="868" smtClean="0">
                <a:solidFill>
                  <a:srgbClr val="000000"/>
                </a:solidFill>
                <a:latin typeface="Times New Roman"/>
                <a:cs typeface="Times New Roman"/>
              </a:rPr>
              <a:t>	Approx. Equivalent</a:t>
            </a:r>
            <a:r>
              <a:rPr lang="en-CA" sz="896" smtClean="0">
                <a:solidFill>
                  <a:srgbClr val="000000"/>
                </a:solidFill>
                <a:latin typeface="Times New Roman"/>
                <a:cs typeface="Times New Roman"/>
              </a:rPr>
              <a:t> Range</a:t>
            </a:r>
          </a:p>
          <a:p>
            <a:pPr>
              <a:lnSpc>
                <a:spcPts val="1150"/>
              </a:lnSpc>
            </a:pPr>
            <a:endParaRPr lang="en-CA" sz="941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419601" y="7531102"/>
            <a:ext cx="1046761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24" smtClean="0">
                <a:solidFill>
                  <a:srgbClr val="000000"/>
                </a:solidFill>
                <a:latin typeface="Times New Roman"/>
                <a:cs typeface="Times New Roman"/>
              </a:rPr>
              <a:t>Error</a:t>
            </a:r>
            <a:r>
              <a:rPr lang="en-CA" sz="868" smtClean="0">
                <a:solidFill>
                  <a:srgbClr val="000000"/>
                </a:solidFill>
                <a:latin typeface="Times New Roman"/>
                <a:cs typeface="Times New Roman"/>
              </a:rPr>
              <a:t> (RMS)</a:t>
            </a:r>
            <a:r>
              <a:rPr lang="en-CA" sz="924" smtClean="0">
                <a:solidFill>
                  <a:srgbClr val="000000"/>
                </a:solidFill>
                <a:latin typeface="Times New Roman"/>
                <a:cs typeface="Times New Roman"/>
              </a:rPr>
              <a:t> in</a:t>
            </a:r>
            <a:r>
              <a:rPr lang="en-CA" sz="896" smtClean="0">
                <a:solidFill>
                  <a:srgbClr val="000000"/>
                </a:solidFill>
                <a:latin typeface="Times New Roman"/>
                <a:cs typeface="Times New Roman"/>
              </a:rPr>
              <a:t> meters</a:t>
            </a:r>
          </a:p>
          <a:p>
            <a:pPr>
              <a:lnSpc>
                <a:spcPts val="1090"/>
              </a:lnSpc>
            </a:pPr>
            <a:endParaRPr lang="en-CA" sz="96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52601" y="7772403"/>
            <a:ext cx="132856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896" spc="-10" smtClean="0">
                <a:solidFill>
                  <a:srgbClr val="000000"/>
                </a:solidFill>
                <a:latin typeface="Times New Roman"/>
                <a:cs typeface="Times New Roman"/>
              </a:rPr>
              <a:t>Correctable</a:t>
            </a: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 with Differential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752601" y="7988302"/>
            <a:ext cx="103746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840" spc="-10" smtClean="0">
                <a:solidFill>
                  <a:srgbClr val="000000"/>
                </a:solidFill>
                <a:latin typeface="Times New Roman"/>
                <a:cs typeface="Times New Roman"/>
              </a:rPr>
              <a:t>Clock (Space</a:t>
            </a: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 Segment)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902200" y="7988302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24" smtClean="0">
                <a:solidFill>
                  <a:srgbClr val="000000"/>
                </a:solidFill>
                <a:latin typeface="Times New Roman"/>
                <a:cs typeface="Times New Roman"/>
              </a:rPr>
              <a:t>3.0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752601" y="8216903"/>
            <a:ext cx="135838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868" spc="-10" smtClean="0">
                <a:solidFill>
                  <a:srgbClr val="000000"/>
                </a:solidFill>
                <a:latin typeface="Times New Roman"/>
                <a:cs typeface="Times New Roman"/>
              </a:rPr>
              <a:t>Ephemeris</a:t>
            </a: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 (Control Segment)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4902200" y="8216903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24" smtClean="0">
                <a:solidFill>
                  <a:srgbClr val="000000"/>
                </a:solidFill>
                <a:latin typeface="Times New Roman"/>
                <a:cs typeface="Times New Roman"/>
              </a:rPr>
              <a:t>2.7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752601" y="8445503"/>
            <a:ext cx="147155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868" spc="-10" smtClean="0">
                <a:solidFill>
                  <a:srgbClr val="000000"/>
                </a:solidFill>
                <a:latin typeface="Times New Roman"/>
                <a:cs typeface="Times New Roman"/>
              </a:rPr>
              <a:t>Ionospheric Delay</a:t>
            </a: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 (Atmosphere)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4902200" y="8445503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24" smtClean="0">
                <a:solidFill>
                  <a:srgbClr val="000000"/>
                </a:solidFill>
                <a:latin typeface="Times New Roman"/>
                <a:cs typeface="Times New Roman"/>
              </a:rPr>
              <a:t>8.2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752600" y="8674102"/>
            <a:ext cx="153760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868" spc="-10" smtClean="0">
                <a:solidFill>
                  <a:srgbClr val="000000"/>
                </a:solidFill>
                <a:latin typeface="Times New Roman"/>
                <a:cs typeface="Times New Roman"/>
              </a:rPr>
              <a:t>Tropospheric Delay</a:t>
            </a: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 (Atmosphere)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4902200" y="8674102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24" smtClean="0">
                <a:solidFill>
                  <a:srgbClr val="000000"/>
                </a:solidFill>
                <a:latin typeface="Times New Roman"/>
                <a:cs typeface="Times New Roman"/>
              </a:rPr>
              <a:t>1.8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752601" y="8890003"/>
            <a:ext cx="171681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812" smtClean="0">
                <a:solidFill>
                  <a:srgbClr val="000000"/>
                </a:solidFill>
                <a:latin typeface="Times New Roman"/>
                <a:cs typeface="Times New Roman"/>
              </a:rPr>
              <a:t>Selective Availability (if</a:t>
            </a:r>
            <a:r>
              <a:rPr lang="en-CA" sz="924" smtClean="0">
                <a:solidFill>
                  <a:srgbClr val="000000"/>
                </a:solidFill>
                <a:latin typeface="Times New Roman"/>
                <a:cs typeface="Times New Roman"/>
              </a:rPr>
              <a:t> implemented)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4864100" y="8890003"/>
            <a:ext cx="20678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24" smtClean="0">
                <a:solidFill>
                  <a:srgbClr val="000000"/>
                </a:solidFill>
                <a:latin typeface="Times New Roman"/>
                <a:cs typeface="Times New Roman"/>
              </a:rPr>
              <a:t>27.4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1752600" y="9118602"/>
            <a:ext cx="23884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24" spc="-20" smtClean="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4864100" y="9118602"/>
            <a:ext cx="20678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24" smtClean="0">
                <a:solidFill>
                  <a:srgbClr val="000000"/>
                </a:solidFill>
                <a:latin typeface="Times New Roman"/>
                <a:cs typeface="Times New Roman"/>
              </a:rPr>
              <a:t>28.9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092200" y="94742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962400" y="94742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61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5219701" y="94742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2286000" y="9728201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7772400" cy="10045700"/>
          </a:xfrm>
          <a:prstGeom prst="rect">
            <a:avLst/>
          </a:prstGeom>
        </p:spPr>
      </p:pic>
      <p:sp>
        <p:nvSpPr>
          <p:cNvPr id="26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52601" y="901703"/>
            <a:ext cx="158472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Non-Correctable with Differential</a:t>
            </a:r>
          </a:p>
          <a:p>
            <a:pPr>
              <a:lnSpc>
                <a:spcPts val="1150"/>
              </a:lnSpc>
            </a:pPr>
            <a:endParaRPr lang="en-CA" sz="99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52601" y="1130302"/>
            <a:ext cx="95891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840" spc="-10" smtClean="0">
                <a:solidFill>
                  <a:srgbClr val="000000"/>
                </a:solidFill>
                <a:latin typeface="Times New Roman"/>
                <a:cs typeface="Times New Roman"/>
              </a:rPr>
              <a:t>Receiver Noise</a:t>
            </a: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 (Unit)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4902201" y="1130302"/>
            <a:ext cx="14362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9.1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752601" y="1358903"/>
            <a:ext cx="125515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Multipath (Environmental)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4902201" y="1358903"/>
            <a:ext cx="14362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3.0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752600" y="1574802"/>
            <a:ext cx="24526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4902201" y="1574802"/>
            <a:ext cx="14362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9.6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752602" y="1803402"/>
            <a:ext cx="199798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lang="en-CA" sz="840" spc="-10" smtClean="0">
                <a:solidFill>
                  <a:srgbClr val="000000"/>
                </a:solidFill>
                <a:latin typeface="Times New Roman"/>
                <a:cs typeface="Times New Roman"/>
              </a:rPr>
              <a:t> user Equivalent range error (all</a:t>
            </a: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 sources)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864101" y="1803402"/>
            <a:ext cx="20165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30.5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752601" y="2044703"/>
            <a:ext cx="165237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840" spc="-10" smtClean="0">
                <a:solidFill>
                  <a:srgbClr val="000000"/>
                </a:solidFill>
                <a:latin typeface="Times New Roman"/>
                <a:cs typeface="Times New Roman"/>
              </a:rPr>
              <a:t>Navigational Accuracy</a:t>
            </a: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 (HDOP</a:t>
            </a:r>
            <a:r>
              <a:rPr lang="en-CA" sz="812" spc="-10" smtClean="0">
                <a:solidFill>
                  <a:srgbClr val="000000"/>
                </a:solidFill>
                <a:latin typeface="Times New Roman"/>
                <a:cs typeface="Times New Roman"/>
              </a:rPr>
              <a:t> =</a:t>
            </a: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 1.5)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4864101" y="2044703"/>
            <a:ext cx="20165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924" spc="-10" smtClean="0">
                <a:solidFill>
                  <a:srgbClr val="000000"/>
                </a:solidFill>
                <a:latin typeface="Times New Roman"/>
                <a:cs typeface="Times New Roman"/>
              </a:rPr>
              <a:t>45.8</a:t>
            </a:r>
          </a:p>
          <a:p>
            <a:pPr>
              <a:lnSpc>
                <a:spcPts val="115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028701" y="2451103"/>
            <a:ext cx="168155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1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4.13 DIFFERENTIAL GPS</a:t>
            </a:r>
          </a:p>
          <a:p>
            <a:pPr>
              <a:lnSpc>
                <a:spcPts val="1265"/>
              </a:lnSpc>
            </a:pPr>
            <a:endParaRPr lang="en-CA" sz="1101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79500" y="2781300"/>
            <a:ext cx="5554406" cy="8335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Most DGPS</a:t>
            </a:r>
            <a:r>
              <a:rPr lang="en-CA" sz="1042" smtClean="0">
                <a:solidFill>
                  <a:srgbClr val="000000"/>
                </a:solidFill>
                <a:latin typeface="Times New Roman"/>
                <a:cs typeface="Times New Roman"/>
              </a:rPr>
              <a:t> techniques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use a GPS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receiver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at a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geodetic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control site whose position is known. The</a:t>
            </a:r>
            <a:r>
              <a:rPr lang="en-CA" sz="107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71" smtClean="0">
                <a:solidFill>
                  <a:srgbClr val="000000"/>
                </a:solidFill>
                <a:latin typeface="Times New Roman"/>
              </a:rPr>
            </a:b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receiver collects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positioning information and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calculates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a position fix, which is then compared to</a:t>
            </a:r>
            <a:r>
              <a:rPr lang="en-CA" sz="108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84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the known co-ordinates. The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difference between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the known position and the acquired position of the</a:t>
            </a:r>
            <a:r>
              <a:rPr lang="en-CA" sz="110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1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control location is the positioning error.</a:t>
            </a:r>
          </a:p>
          <a:p>
            <a:pPr>
              <a:lnSpc>
                <a:spcPts val="1330"/>
              </a:lnSpc>
            </a:pPr>
            <a:endParaRPr lang="en-CA" sz="1101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79500" y="3467103"/>
            <a:ext cx="5676234" cy="1436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the other GPS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in the area are assumed to be operating under 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similar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conditions, it</a:t>
            </a:r>
            <a:r>
              <a:rPr lang="en-CA" sz="107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74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assumed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that the position</a:t>
            </a:r>
            <a:r>
              <a:rPr lang="en-CA" sz="953" smtClean="0">
                <a:solidFill>
                  <a:srgbClr val="000000"/>
                </a:solidFill>
                <a:latin typeface="Times New Roman"/>
                <a:cs typeface="Times New Roman"/>
              </a:rPr>
              <a:t> fixes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acquired by other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receivers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in the area (remote units) are subject to</a:t>
            </a:r>
            <a:r>
              <a:rPr lang="en-CA" sz="110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1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the same error, and that the correction computed for the control position should therefore be accurate</a:t>
            </a:r>
            <a:r>
              <a:rPr lang="en-CA" sz="108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87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for those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receivers.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The correction is communicated to the remote units by an operator at the</a:t>
            </a:r>
            <a:r>
              <a:rPr lang="en-CA" sz="108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81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control site with radio or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cellular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equipment. In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post-processed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differential, all units collect data for</a:t>
            </a:r>
            <a:r>
              <a:rPr lang="en-CA" sz="109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90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off-site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processing;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 no corrections are determined in the field. The process of correcting the</a:t>
            </a:r>
            <a:r>
              <a:rPr lang="en-CA" sz="108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83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position error with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differential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mode is shown in the Figure .</a:t>
            </a:r>
          </a:p>
          <a:p>
            <a:pPr>
              <a:lnSpc>
                <a:spcPts val="1350"/>
              </a:lnSpc>
            </a:pPr>
            <a:endParaRPr lang="en-CA" sz="1083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6400800"/>
            <a:ext cx="5721118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difference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between the known position and acquired position at the control point is the DELTA</a:t>
            </a:r>
            <a:r>
              <a:rPr lang="en-CA" sz="107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79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correction. DELTA, which is</a:t>
            </a:r>
            <a:r>
              <a:rPr lang="en-CA" sz="953" smtClean="0">
                <a:solidFill>
                  <a:srgbClr val="000000"/>
                </a:solidFill>
                <a:latin typeface="Times New Roman"/>
                <a:cs typeface="Times New Roman"/>
              </a:rPr>
              <a:t> always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expr</a:t>
            </a:r>
            <a:r>
              <a:rPr lang="en-CA" sz="953" smtClean="0">
                <a:solidFill>
                  <a:srgbClr val="000000"/>
                </a:solidFill>
                <a:latin typeface="Times New Roman"/>
                <a:cs typeface="Times New Roman"/>
              </a:rPr>
              <a:t>essed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in meters, is parallel to the surface of the earth. When</a:t>
            </a:r>
            <a:r>
              <a:rPr lang="en-CA" sz="109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91" smtClean="0">
                <a:solidFill>
                  <a:srgbClr val="000000"/>
                </a:solidFill>
                <a:latin typeface="Times New Roman"/>
              </a:rPr>
            </a:b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expressed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in local co- ordinate system, DELTA uses North-South axis (y) and an East-West axis (x) in</a:t>
            </a:r>
            <a:r>
              <a:rPr lang="en-CA" sz="110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1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2D operation; an additional vertical axis (z) that is perpendicular to the y and x is used in3D</a:t>
            </a:r>
            <a:r>
              <a:rPr lang="en-CA" sz="110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1" smtClean="0">
                <a:solidFill>
                  <a:srgbClr val="000000"/>
                </a:solidFill>
                <a:latin typeface="Times New Roman"/>
              </a:rPr>
            </a:b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operation for altitude.</a:t>
            </a:r>
          </a:p>
          <a:p>
            <a:pPr>
              <a:lnSpc>
                <a:spcPts val="1350"/>
              </a:lnSpc>
            </a:pPr>
            <a:endParaRPr lang="en-CA" sz="1101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7620003"/>
            <a:ext cx="210833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4.14 APPLICATIONS OF GPS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25602" y="7975602"/>
            <a:ext cx="16767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337" smtClean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Providing Geodetic control.</a:t>
            </a:r>
          </a:p>
          <a:p>
            <a:pPr>
              <a:lnSpc>
                <a:spcPts val="1265"/>
              </a:lnSpc>
            </a:pPr>
            <a:endParaRPr lang="en-CA" sz="111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625602" y="8140702"/>
            <a:ext cx="3725379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337" smtClean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Survey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control for Photogrammetriccontrol</a:t>
            </a:r>
            <a:r>
              <a:rPr lang="en-CA" sz="982" smtClean="0">
                <a:solidFill>
                  <a:srgbClr val="000000"/>
                </a:solidFill>
                <a:latin typeface="Times New Roman"/>
                <a:cs typeface="Times New Roman"/>
              </a:rPr>
              <a:t> surveys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and mapping.</a:t>
            </a:r>
            <a:r>
              <a:rPr lang="en-CA" sz="110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07" smtClean="0">
                <a:solidFill>
                  <a:srgbClr val="000000"/>
                </a:solidFill>
                <a:latin typeface="Times New Roman"/>
              </a:rPr>
            </a:br>
            <a:r>
              <a:rPr lang="en-CA" sz="1337" smtClean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Finding out location of offshore drilling.</a:t>
            </a:r>
          </a:p>
          <a:p>
            <a:pPr>
              <a:lnSpc>
                <a:spcPts val="1900"/>
              </a:lnSpc>
            </a:pPr>
            <a:endParaRPr lang="en-CA" sz="110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625602" y="8686802"/>
            <a:ext cx="189635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337" smtClean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Pipeline and Power line survey.</a:t>
            </a:r>
          </a:p>
          <a:p>
            <a:pPr>
              <a:lnSpc>
                <a:spcPts val="1265"/>
              </a:lnSpc>
            </a:pPr>
            <a:endParaRPr lang="en-CA" sz="1109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62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25601" y="800103"/>
            <a:ext cx="2297104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337" smtClean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Navigation of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civilian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ships and planes.</a:t>
            </a:r>
            <a:r>
              <a:rPr lang="en-CA" sz="111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10" smtClean="0">
                <a:solidFill>
                  <a:srgbClr val="000000"/>
                </a:solidFill>
                <a:latin typeface="Times New Roman"/>
              </a:rPr>
            </a:br>
            <a:r>
              <a:rPr lang="en-CA" sz="1337" smtClean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Crustal movement studies.</a:t>
            </a:r>
          </a:p>
          <a:p>
            <a:pPr>
              <a:lnSpc>
                <a:spcPts val="1800"/>
              </a:lnSpc>
            </a:pPr>
            <a:endParaRPr lang="en-CA" sz="111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25600" y="1257300"/>
            <a:ext cx="3302186" cy="9746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50"/>
              </a:lnSpc>
            </a:pPr>
            <a:r>
              <a:rPr lang="en-CA" sz="1337" smtClean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Geophysical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positioning, mineral exploration and mining.</a:t>
            </a:r>
            <a:r>
              <a:rPr lang="en-CA" sz="109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92" smtClean="0">
                <a:solidFill>
                  <a:srgbClr val="000000"/>
                </a:solidFill>
                <a:latin typeface="Times New Roman"/>
              </a:rPr>
            </a:br>
            <a:r>
              <a:rPr lang="en-CA" sz="1337" smtClean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Determination of a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 precise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geoid using GPS data.</a:t>
            </a:r>
            <a:r>
              <a:rPr lang="en-CA" sz="108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87" smtClean="0">
                <a:solidFill>
                  <a:srgbClr val="000000"/>
                </a:solidFill>
                <a:latin typeface="Times New Roman"/>
              </a:rPr>
            </a:br>
            <a:r>
              <a:rPr lang="en-CA" sz="1337" smtClean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Estimating gravity</a:t>
            </a:r>
            <a:r>
              <a:rPr lang="en-CA" sz="1012" smtClean="0">
                <a:solidFill>
                  <a:srgbClr val="000000"/>
                </a:solidFill>
                <a:latin typeface="Times New Roman"/>
                <a:cs typeface="Times New Roman"/>
              </a:rPr>
              <a:t>anomalies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using GPS.</a:t>
            </a:r>
          </a:p>
          <a:p>
            <a:pPr>
              <a:lnSpc>
                <a:spcPts val="1850"/>
              </a:lnSpc>
            </a:pPr>
            <a:endParaRPr lang="en-CA" sz="108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25602" y="2032002"/>
            <a:ext cx="390331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337" smtClean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lang="en-CA" sz="1101" smtClean="0">
                <a:solidFill>
                  <a:srgbClr val="000000"/>
                </a:solidFill>
                <a:latin typeface="Times New Roman"/>
                <a:cs typeface="Times New Roman"/>
              </a:rPr>
              <a:t> Offshore positioning: shiping, offshore platforms, fishing boats etc.</a:t>
            </a:r>
          </a:p>
          <a:p>
            <a:pPr>
              <a:lnSpc>
                <a:spcPts val="1265"/>
              </a:lnSpc>
            </a:pPr>
            <a:endParaRPr lang="en-CA" sz="110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41700" y="2476503"/>
            <a:ext cx="8784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CHAPTER 5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54300" y="2667002"/>
            <a:ext cx="26326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ADVANCED TOPICS IN SURVEYING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1" y="2832103"/>
            <a:ext cx="144911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5.1 INTRODUCTION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85903" y="2997202"/>
            <a:ext cx="103393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Photogrammetry</a:t>
            </a:r>
          </a:p>
          <a:p>
            <a:pPr>
              <a:lnSpc>
                <a:spcPts val="137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2857500" y="2997203"/>
            <a:ext cx="85279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Introduction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857503" y="3187703"/>
            <a:ext cx="213359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1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Terrestial and aerial Photographs</a:t>
            </a:r>
          </a:p>
          <a:p>
            <a:pPr>
              <a:lnSpc>
                <a:spcPts val="131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70200" y="3352802"/>
            <a:ext cx="84318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Stereoscopy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57503" y="3530603"/>
            <a:ext cx="59631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Parallax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57500" y="3721103"/>
            <a:ext cx="2505494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Electromagnetic distance measurement</a:t>
            </a:r>
          </a:p>
          <a:p>
            <a:pPr>
              <a:lnSpc>
                <a:spcPts val="12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857501" y="3886203"/>
            <a:ext cx="95058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Carrier waves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289302" y="4064002"/>
            <a:ext cx="156132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Principles - Instruments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57500" y="4229103"/>
            <a:ext cx="86241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Trilateration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85900" y="4419601"/>
            <a:ext cx="152766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Hydrographic Surveying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857499" y="4584703"/>
            <a:ext cx="43120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Tides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857502" y="4762502"/>
            <a:ext cx="40395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MSL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857500" y="4953003"/>
            <a:ext cx="123912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Sounding methods</a:t>
            </a:r>
          </a:p>
          <a:p>
            <a:pPr>
              <a:lnSpc>
                <a:spcPts val="12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857500" y="5118101"/>
            <a:ext cx="228748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Location of soundings and methods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857500" y="5283203"/>
            <a:ext cx="135614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Three point problem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857502" y="5461002"/>
            <a:ext cx="98905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Strength of fix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857502" y="5638803"/>
            <a:ext cx="18001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Sextants and station pointer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857500" y="5829303"/>
            <a:ext cx="94096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River surveys</a:t>
            </a:r>
          </a:p>
          <a:p>
            <a:pPr>
              <a:lnSpc>
                <a:spcPts val="12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857502" y="5994403"/>
            <a:ext cx="246221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Measurement of current and discharge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28701" y="6172202"/>
            <a:ext cx="77104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Cartography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28700" y="6362703"/>
            <a:ext cx="243496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Cartographic concepts and techniques</a:t>
            </a:r>
          </a:p>
          <a:p>
            <a:pPr>
              <a:lnSpc>
                <a:spcPts val="12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28700" y="6527803"/>
            <a:ext cx="13577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Cadastral  surveying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485902" y="6692903"/>
            <a:ext cx="72455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Definition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485902" y="6870702"/>
            <a:ext cx="38792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Uses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485903" y="7061203"/>
            <a:ext cx="87363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Legal values</a:t>
            </a:r>
          </a:p>
          <a:p>
            <a:pPr>
              <a:lnSpc>
                <a:spcPts val="12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028700" y="7226303"/>
            <a:ext cx="146674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Scales and accuracies.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130301" y="7416802"/>
            <a:ext cx="291823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5.2 PHOTOGRAMMETRIC SURVEYING?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92201" y="7594603"/>
            <a:ext cx="5812489" cy="1615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Photogram metric surveying or photogrammetry is the science and art of obtaining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accurate measurements by use of photographs, for various purposes such as the construction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 planimetric  and  topographic  maps,  classification  of  soils,  interpretationof geology,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acquisition of military intelligence and the preparation of composite pictures of the ground.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photographs are taken either from the air or from station on the ground. Terrestrial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photogrammetry is that Brach of photogrammetry wherein photographs are taken from a fixed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position on or near the ground. Aerial photogrammetry is that branch of photogrammetry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wherein the photographs are taken by a camera mounted in an aircraft flying over the area.</a:t>
            </a:r>
          </a:p>
          <a:p>
            <a:pPr>
              <a:lnSpc>
                <a:spcPts val="138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63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850902"/>
            <a:ext cx="549028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Mapping from aerial photographs is the best mapping procedures yet developed for large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projects, and are invaluable for military intelligence. The major users of aerial mapping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methods are the civilian and military mapping agencies of the Government.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1384300"/>
            <a:ext cx="5807680" cy="1974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conception of using photographs for purposes of measurement appears to have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originated with the experiments of Aime Laussedat of the Corps of the French Army, who in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1851 produced the first measuring camera. He developed the mathematical analysis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photographs as perspective projections, thereby increasing their application to topography.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Aerial photography from balloons probably began about 1858. Almost concurrently (1858),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but independently of Laussedat, Meydenbauer in Germany carried out the first experiments in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making critical measurements of architectural details by the intersection method in the basis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two photographs of the building. The ground photography was perfected in Canada by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Capt. Deville, then Surveyor General of Canada in 1888. In Germany, most of the progress 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theoretical side was due to Hauck.</a:t>
            </a:r>
          </a:p>
          <a:p>
            <a:pPr>
              <a:lnSpc>
                <a:spcPts val="138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0" y="3314703"/>
            <a:ext cx="5741956" cy="1436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1901, Pulfrich in Jena introduced the stereoscopic principle of measurement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designed  the stereo  comparator. The stereoaitograph  was  designed(1909) at the Zeiss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workshops in Jena, and this opened a wide field of practical application. Scheimpflug, an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Australian captain, developed the idea of double projector in 1898. He originated the theory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perspective transformation and incorporated its principles in the photoperspecto graph. 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also gave the idea of radial triangulation. His work paved the way for the development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aerial surveying and aerial photogrammetry.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4584703"/>
            <a:ext cx="5729132" cy="17953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1875, Oscar Messter built the first aerial camera in Germany and J.W.Bagloy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A.Brock produced the first aerial cameras in U.S.A. In 1923, Bauersfeld designed the Zeiss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stereoplanigraph. The optical industries of Germany, Switzerland, Italy and France, and later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also  those  of  the  U.S.A  and  U.S.S.R.  took  up  the  manufacture  and  constant  further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development of the cameras and plotting instruments. In World War II, both the sides made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extensive use of aerial photographs for their military operations. World War II gave rise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new developments of aerial photography techniques, such as the application of radio control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to photoflight navigation, the new wide-angle lenses and devices to achieve true vertical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photographs.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6350003"/>
            <a:ext cx="45736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5.3 PRINCIPLES BEHIND TERRESTRIAL PHOTOGRAMMETRY.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1" y="6705600"/>
            <a:ext cx="5809283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principle of terrestrial photogrammetry was improved upon and perfected by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Capt.  Deville, then Surveyor General  of Canada in  1888. In  terrestrial  photogrammetry,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photographs are taken with the camera supported on the ground. The photographs are taken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by means of a photo theodolite which is a combination of a camera and a theodolite. Maps are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then compiled from the photographs.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0" y="7581900"/>
            <a:ext cx="5681042" cy="12567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principle underlying the method of terrestrial photogrammetry is exactly similar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to that of plane table surveying, i.e. if the directions of same objects photographed from two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extremities of measured base are known, their position can be located by the intersection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two rays to the same object. However, the difference between this and plane tabling is that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more details are at once obtained from the photographs and their subsequent plotting etc.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done by the office while in plane tabling all the detailing is done in the field itself.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1" y="8648702"/>
            <a:ext cx="5764399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Thus in Fig , A and B are the two stations at the ends of base AB. The arrows indicate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directions of horizontal pointing (in plan) of the camera. For each pair of pictures taken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64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850900"/>
            <a:ext cx="5823710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from the two ends, the camera axis is kept parallel to each other. From economy and speed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point of view, minimum number of photographs should be used to cover the whole area and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achieve this, it is essential to select the best positions of the camera stations. A thorough study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the area should be done from the existing maps, and a ground reconnaissance should be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made. The selection of actual stations depends upon the size and ruggedness of the area to be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65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1" y="889002"/>
            <a:ext cx="539410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Surveyed.  The  camera  should  be  directed  downward  rather  than  upward,  and 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stations should be at the higher points on the area.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49402" y="1422402"/>
            <a:ext cx="405239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terrestrial photogrammetry can be divided into two branches: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06600" y="1587500"/>
            <a:ext cx="1458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2463801" y="1587500"/>
            <a:ext cx="179856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Plane-table photogrammetry.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006600" y="1765301"/>
            <a:ext cx="18915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(ii)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463801" y="1765301"/>
            <a:ext cx="211436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Terrestrial stereo photogrammetry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092200" y="2120900"/>
            <a:ext cx="5817298" cy="12567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plane table photogrammetry consists essentially in taking a photograph of the area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to be mapped from each of the two or three stations. The photograph perpendiculars may be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oriented at any angle to the base, but usually from an acute angle with the latter. The main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difficulty arises in the identifications of image points in a pair of photographs. In the case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homogeneous areas of sand or grass, identification becomes impossible. The principles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stereo photogrammetry, however, produced the remedy.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0" y="3175001"/>
            <a:ext cx="5769208" cy="12567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terrestrial stereo photogrammetry, due to considerable improvement of accuracy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obtained by the stereoscopic measurement of pairs of photographs, the camera base and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angles of intersection of the datum rays to the points to be measured can be considerably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reduced since the camera axes at the two stations exhibit great similarity to each other.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image points which are parallactically displaced relative to each other in the two photographs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are fused to a single spatial image by the stereoscopic measurement.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0" y="4229103"/>
            <a:ext cx="112210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shore line survey?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49402" y="4597403"/>
            <a:ext cx="206627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shore line surveys consist of: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49402" y="4953003"/>
            <a:ext cx="291425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(i)  Determination or delineation of shore lines,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2200" y="5308602"/>
            <a:ext cx="544059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190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(ii) Location of shore details and prominent features to which soundings  may  be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connected,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49400" y="5664203"/>
            <a:ext cx="445154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(iii)  Determination of low and high water lines for average spring tides,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92200" y="6362701"/>
            <a:ext cx="5666616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determination or delineation of shore lines is done by traversing along the shore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taking offsets to the water edge by tape, or stadia or plane table. If the river is narrow,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both the banks may be located by running a single line of traverse on one bank. For wide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rivers, however, transverse may be run along both the banks. The traverse should be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66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901703"/>
            <a:ext cx="569547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Connected at convenient intervals to check the work. Thus, the Fig. two traverses XY and X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1" y="1257300"/>
            <a:ext cx="5815695" cy="12567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 Y-- along the two opposite shores may be checked by taking observations from A and B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points C and D. When the instrument is at B, angles ABC and ABD can be measured.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From the measured length of AB and the four angles, the length CD can be calculated. If this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agrees with the measured length of CD, the work is checked. Sometimes, a triangulation net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run along a wide river. In sea shore survey, buoys anchored off the shore and light houses are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used as reference points and are located by triangulation.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0" y="2311403"/>
            <a:ext cx="5693866" cy="1436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the case of tidal water, it is necessary to locate the high and low water lines.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position of high water line may be determined roughly from shore deposits and marks 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rocks. To determine the high water line accurately, the elevation of mean high water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ordinary spring tide is determined and the points are located on the shore at that elevation as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direct method of contouring. The  low water  line can also be  determined similarly.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However, since the limited time is available for the survey of low water line, it is usually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located by interpolation from soundings.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3886203"/>
            <a:ext cx="308417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Sounding and the methods employed in sounding.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4241800"/>
            <a:ext cx="5820504" cy="12567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 measurement  of  depth  below  the  water  surface  is  called  sounding.  This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corresponds to the ordinary spirit leveling in land surveying where depths are measured below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horizontal line established by a level. Here, the horizontal line or the datum is the surface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water, the level of which continuously goes on changing with time. The object of making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soundings is thus to determine the configuration of the sub aqueous source. As stated earlier,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soundings are required for: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49402" y="5295903"/>
            <a:ext cx="259045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(i)  Making nautical charts for navigation;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0" y="5651501"/>
            <a:ext cx="56137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809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(ii) Measurement of areas subject to scour or silting and to ascertain the quantities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dredged material;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73200" y="6007102"/>
            <a:ext cx="23243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(iii)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905002" y="6007102"/>
            <a:ext cx="477053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Making  sub-aqueous  investigations  to  secure  information  needed  for  the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092201" y="6172202"/>
            <a:ext cx="382155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construction, development and improvement of port facilities.</a:t>
            </a:r>
          </a:p>
          <a:p>
            <a:pPr>
              <a:lnSpc>
                <a:spcPts val="136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549401" y="6350003"/>
            <a:ext cx="50943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most of the engineering  works,  soundings are taken  form  a small  boat.  The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092200" y="6527803"/>
            <a:ext cx="227786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equipment needed for soundings are: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549401" y="6705602"/>
            <a:ext cx="10788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(i) Sounding boat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835401" y="6705602"/>
            <a:ext cx="16510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(ii) Sounding rods or poles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511300" y="7061202"/>
            <a:ext cx="90890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(iii) Lead lines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3835400" y="7061202"/>
            <a:ext cx="14122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(iv) Sounding machine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67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549402" y="1193803"/>
            <a:ext cx="253595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Height of vane above the instrument axis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21003" y="1549402"/>
            <a:ext cx="156773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334.68 + 0.27 = 334.95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57402" y="1752601"/>
            <a:ext cx="2840521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2286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R.L. fo vane = 334.95 + 2650.38 = 2985.33 m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R.L. of Q = 2985.33 - 4 = 2981.33 m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2603501"/>
            <a:ext cx="5788444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4195">
              <a:lnSpc>
                <a:spcPts val="13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 instrument was set up at P and the angle of depression to a vane 2 m above 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foot  of  the  staff  held  at  Q  was5°36′. The horizontal distance between P and Q was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known to be 3000 metres. Determine the R.L. of the staff station Q given that staff reading 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B.M. of elevation 436.050 was 2.865 metres.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1" y="3505202"/>
            <a:ext cx="56586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Solution: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49402" y="3708399"/>
            <a:ext cx="4252767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13716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difference in elevation between the vane and the instrument axis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=  D tan α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895601" y="4572003"/>
            <a:ext cx="172643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3000 tan 5° 36′ = 294.153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49402" y="4927603"/>
            <a:ext cx="319799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Combined correction due to cuvature and refraction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06701" y="5130800"/>
            <a:ext cx="2542363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 = 0.06735 D² metres , when D is in km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0.606 m.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49403" y="5981703"/>
            <a:ext cx="412773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Since  the  observed  angle  is  negative,  the  combined  correction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6388100" y="5981703"/>
            <a:ext cx="22281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6756400" y="5981703"/>
            <a:ext cx="12022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092200" y="6159502"/>
            <a:ext cx="23804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curvature and refraction is subtractive.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549401" y="6337300"/>
            <a:ext cx="404758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Difference in elevation between the vane and the instrument  axis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3873500" y="6692903"/>
            <a:ext cx="204222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294.153 - 0.606 = 293.547 = h.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549401" y="6870702"/>
            <a:ext cx="142346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R.L. of instrument axis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3378200" y="6870702"/>
            <a:ext cx="179856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436.050 + 2.865 = 438.915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549402" y="7048502"/>
            <a:ext cx="138178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Arial Unicode MS"/>
                <a:cs typeface="Arial Unicode MS"/>
              </a:rPr>
              <a:t>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    R.L. of the vane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3416301" y="7048502"/>
            <a:ext cx="175368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R.L. of instrument aixs - h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2705100" y="7251702"/>
            <a:ext cx="2643672" cy="1436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19327">
              <a:lnSpc>
                <a:spcPts val="2800"/>
              </a:lnSpc>
              <a:tabLst>
                <a:tab pos="6858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438.915 - 293.547 = 145.368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R.L. of Q = 145.368 - 2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= 143.368 m.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92201" y="8648702"/>
            <a:ext cx="553805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2671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order to ascertain the elevation of the top (Q) of the signal on a hill, observations were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made from two instrument stations P and R at a horizontal distance 100 metres apart, the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937000" y="9017003"/>
            <a:ext cx="7213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11300" y="901703"/>
            <a:ext cx="95859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(v) Fathometer.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30300" y="1244603"/>
            <a:ext cx="89447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Sounding boat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0" y="1600199"/>
            <a:ext cx="5677836" cy="12567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row-boat for sounding should be sufficiently roomy and stable. For quiet water,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flat bottom boat is more suitable, but for rough water round-bottomed boat is more suitable.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regular soundings, a row boat may be provided with a well through which sounds are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taken. A sounding platform should be built for use in smaller boat. It should be extended far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enough over the side to prevent the line from striking the boat. If the currents are strong,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motor or stream launch may be used with advantage.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0302" y="2667002"/>
            <a:ext cx="142346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Sounding rods or poles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3009899"/>
            <a:ext cx="5695470" cy="12567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sounding rod is a pole of a sound straight-grained well seasoned tough timber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usually 5 to 8 cm in diameter and 5 to 8 metres long. They are suitable for shallow and quiet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waters. An arrow or lead shoe of sufficient weights fitted at the end. This helps in holding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them upright in water. The lead or weight should be of sufficient area so that it may not sink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mud or sand. Between soundings it is turned end for end without removing it from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water. A pole of 6 m can be used to depths unto 4 meters.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1" y="4419601"/>
            <a:ext cx="63799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Lead lines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1" y="4775202"/>
            <a:ext cx="5796459" cy="1615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7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lead line or a sounding line is usually a length of a cord, or tiller rope of Indian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hemp or braided flax or a brass chain with a sounding lead attached to the end. Due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prolonged use, a line of hemp or cotton is liable to get stretched. To graduate such a line, it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necessary to stretch it thoroughly when wet before it is graduated. The line should be kept dry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when not in use. It should be soaked in water for about one hour before it is used for taking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soundings. The length of the line should be tested frequently  with a tape. For regular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sounding, a chain of brass, steel or iron is preferred. Lead lines are usually used for depths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over about 6 meters.</a:t>
            </a:r>
          </a:p>
          <a:p>
            <a:pPr>
              <a:lnSpc>
                <a:spcPts val="137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1" y="6172202"/>
            <a:ext cx="5764399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Sounding lead is a weight (made of lead) attached to the line. The weight is conical in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shape and varies from 4 to 12 kg depending upon the depth of water and the strength of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current. The weight should be somewhat streamlined and should have an eye at the top for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0" y="6692902"/>
            <a:ext cx="568264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attaching the cord. It often has cup-shaped cavity at the bottom so that it may be armed with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land or tallow to pick up samples from the bottom. Where the bottom surface is soft, lead-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7099302"/>
            <a:ext cx="563776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filled pipe with a board at the top is used with the lead weight. The weight penetrates in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mud and stops where the board strikes the mud surface.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49399" y="7454903"/>
            <a:ext cx="306814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Suggested system of marking poles and lead lines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2200" y="7797802"/>
            <a:ext cx="580768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U.S. Coast and Geodetic survey recommends the following system of marking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poles and the lead lines :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2200" y="8166101"/>
            <a:ext cx="5705088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65"/>
              </a:lnSpc>
              <a:tabLst>
                <a:tab pos="9271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Poles	: Make a small permanent notch at each half foot. Paint the entire pole white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the spaces between the 2- and 3-,  the 7- and 8-and the 12- and 13-ft marks black. Point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½’’ red bands at the 5- and 10-ft marks, a ½’’ in black band at each of the other foot marks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¼’’ bands at the half foot marks. These bands are black where the pole is white and vice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68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850902"/>
            <a:ext cx="36388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versa.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49402" y="1739903"/>
            <a:ext cx="324608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Lead Lines : A lead line is marked in feet as follow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06600" y="1905001"/>
            <a:ext cx="26609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Feet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4292599" y="1905001"/>
            <a:ext cx="39273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Marks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549402" y="2082803"/>
            <a:ext cx="7582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2, 12, 22 etc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835402" y="2082803"/>
            <a:ext cx="7582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Red bunting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549402" y="2438402"/>
            <a:ext cx="7582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4, 14, 24 etc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835401" y="2438402"/>
            <a:ext cx="88646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White bunting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549402" y="2794002"/>
            <a:ext cx="7582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6, 16, 26 etc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835401" y="2794002"/>
            <a:ext cx="80150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Blue bunting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549402" y="3149602"/>
            <a:ext cx="7582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8, 18, 28 etc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835401" y="3149602"/>
            <a:ext cx="96340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Yellow bunting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549402" y="3505202"/>
            <a:ext cx="91210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10, 60, 110 etc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835400" y="3505202"/>
            <a:ext cx="119584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One strip of leather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549402" y="3860801"/>
            <a:ext cx="91210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20, 70, 120 etc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3835400" y="3860801"/>
            <a:ext cx="127919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Two strips of leather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549402" y="4216402"/>
            <a:ext cx="91210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30, 80, 130 etc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3835402" y="4216402"/>
            <a:ext cx="141705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Leather with two holes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549402" y="4572003"/>
            <a:ext cx="91210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40, 90, 140 etc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3835400" y="4572003"/>
            <a:ext cx="140904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Leather with one holes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1549399" y="4927602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3835400" y="4927602"/>
            <a:ext cx="118782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Star-shaped leather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1549401" y="5283203"/>
            <a:ext cx="23083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100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835401" y="5283203"/>
            <a:ext cx="206627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Star-shaped leather with one hole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1549401" y="5638803"/>
            <a:ext cx="434413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intermediate odd feet (1,3,5,7,9 etc.) are marked by white seizing.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92200" y="6350003"/>
            <a:ext cx="116859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Sounding Machine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92200" y="6705602"/>
            <a:ext cx="578203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Where much of sounding is to done, a sounding machine as very useful. The sounding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machine may either be hand driven or automatic.  Fig.4.3. show a typical hand driven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Weddele’s sounding machine.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92200" y="7416802"/>
            <a:ext cx="571630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lead weight is carried at the end of a flexible wire cord attached to the barrel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can lowered at any desired rate, the speed of the drum being controlled by means of a break.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92200" y="7810500"/>
            <a:ext cx="5804474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readings are indicated in two dials—the outer dial showing the depth in feet and the inner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showing tenths of a foot.  A handle is used to raise the level which can be suspended at any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height by means of a paul and ratchet.  The sounding machine is mounted in a sounding boat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can be used up to a maximum depth of 100 ft.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092201" y="8686802"/>
            <a:ext cx="171521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Fathometer: Echo-sounding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69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1" y="1028703"/>
            <a:ext cx="5828519" cy="1615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Fathometer is used in ocean sounding where the depth of water is too much, and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make a continuous and accurate record of the depth of water below the boat or ship at which it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is installed. It is an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echo-sounding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instrument in which water depths are obtained be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determining the time required for the sound waves to travel from a point near the surface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water to the bottom and back. It is adjusted to read depth on accordance with the velocity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sound in the type of water in which it is being used. A fathometer may indicate the depth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visually or indicate graphically on a roll which continuously goes on revolving and provide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virtual profile of the lake or sea.</a:t>
            </a:r>
          </a:p>
          <a:p>
            <a:pPr>
              <a:lnSpc>
                <a:spcPts val="138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2781302"/>
            <a:ext cx="552555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What are the components of echo sounding instrument? Briefly explain the advantages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echo sounding.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06602" y="3124203"/>
            <a:ext cx="312104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main parts of an echo-sounding apparatus are: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49402" y="3492502"/>
            <a:ext cx="253595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 Transmitting and receiving oscillators.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49399" y="3835403"/>
            <a:ext cx="11140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  Recorder unit.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49402" y="4203702"/>
            <a:ext cx="177933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   Transmitter / Power unit.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0" y="4559301"/>
            <a:ext cx="5830122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Figure illustrates the principal of echo-sounding. It consists in recording the interval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time between the emission of a sound impulse direct to the bottom of the sea and the reception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the wave or echo, reflected from the bottom. If the speed of sound in that water is v and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time interval between the transmitter and receiver is t, the depth h is given by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35401" y="5245102"/>
            <a:ext cx="51456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 = ½ vt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6121400" y="5245102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092201" y="5613400"/>
            <a:ext cx="5786841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Due to the small distance between the receiver and the transmitter, a slight correction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is necessary in shallow waters. The error between the true depth and the recorded depth can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 calculated very easily by simple geometry. If the error is plotted against the recorded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depth, the true depth can be easily known. The recording of the sounding is produced by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action of a small current passing through chemically impregnated paper from a rotating stylus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200" y="6527803"/>
            <a:ext cx="555761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to an anode plate. The stylus is fixed at one end of a radial arm which revolves at constant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speed. The stylus makes a record on the paper at the instants when the sound impulse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transmitted and when the echo returns to the receiver.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2202" y="7239003"/>
            <a:ext cx="178093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Advantage of echo-sounding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2200" y="7404102"/>
            <a:ext cx="561852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Echo-sounding has the following advantages over the older method of lead line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rod: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7759703"/>
            <a:ext cx="523540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 It is more accurate as a truly vertical sounding is obtained. The speed of the vessel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70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1028702"/>
            <a:ext cx="552394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does deviate it appreciably from the vertical. Under normal water conditions, in ports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harbors an accuracy of 7.5 cm may be obtained.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1371602"/>
            <a:ext cx="570829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It can be used when a strong current is running and when the weather is unsuitable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the soundings to be taken with the lead line.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49400" y="1727203"/>
            <a:ext cx="246061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 It is more sensitive than the lead line.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2095502"/>
            <a:ext cx="5605702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 A record of the depth is plotted immediately and provides a continuous record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bottom as the vessel moves forward.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49402" y="2438403"/>
            <a:ext cx="313387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5. The speed of sounding and plotting is increased.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2806702"/>
            <a:ext cx="5653792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6. The error due to estimation of water level in a choppy sea is reduced owing to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instability of the boat.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1" y="3149603"/>
            <a:ext cx="533319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7. Rock underlying  softer material is recorded and this valuable information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obtained more cheaply than would be the case where sub-marine borings are taken.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Making the soundings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1" y="3860800"/>
            <a:ext cx="5733621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96823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If the depth is less than 25 m, the soundings can be taken when the boat is in motion.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the case of soundings with rod the leadsman stands in the bow and plunges the rod at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forward angle, depending on the speed o the boat, such that the rod is vertical when the boat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reaches the point at which soundings is being recorded. The rod should be read very quickly.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nature of the bottom should also be recorded at intervals in the note-book.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0" y="4737100"/>
            <a:ext cx="5743560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If the sounding is taken with a lead, the leadsman stands in the bow of the boat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casts the lead forward at such a distances that the line will become vertical and will reach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bottom at a point where sounding is required. The lead is withdrawn from the water after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reading is taken. If the depth is great, the lead is not withdrawn from the water, but is lifted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between the soundings.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2200" y="5664201"/>
            <a:ext cx="5472652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water surface, which is also the reference datum, changes continuously. It is,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therefore, essential to take the readings of the tide gauges at regular interval so that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soundings can be reduced to a fixed datum. To co-relate each sounding with the gauge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reading, it is essential to record the time at which each sounding is made.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66800" y="6718302"/>
            <a:ext cx="342080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What are the methods employed in locating soundings?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49402" y="7073901"/>
            <a:ext cx="520815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soundings are located with reference to the shore traverse by observations made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2202" y="7277100"/>
            <a:ext cx="4364977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(i) entirely from the boat, (ii) entirely from the shore or (iii) from both.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The following are the methods of location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49401" y="8483603"/>
            <a:ext cx="107721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  By cross rope.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71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49399" y="850902"/>
            <a:ext cx="193642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 By range and time intervals.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49400" y="1206501"/>
            <a:ext cx="262411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  By range and one angle from the shore.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49400" y="1562102"/>
            <a:ext cx="255679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  By range and one angle from the boat.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49401" y="1917703"/>
            <a:ext cx="204863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5.  By two angles from the shore.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49401" y="2273303"/>
            <a:ext cx="198131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6.  By two angles from the boat.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49402" y="2628903"/>
            <a:ext cx="291746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7.  By one angle from shore and one from boat.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49401" y="2984503"/>
            <a:ext cx="161101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8.  By intersecting ranges.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49400" y="3340103"/>
            <a:ext cx="121187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9.  By tacheometry.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49403" y="3683003"/>
            <a:ext cx="43281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Range.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2200" y="3873503"/>
            <a:ext cx="563295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range or range line is the line on which soundings are taken. They are, in general,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laid perpendicular to the shore line and parallel to each other if the shore is straight or are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arranged radiating from a prominent object when the shore line is very irregular.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49402" y="4584703"/>
            <a:ext cx="86401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Shore signals.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2200" y="4749802"/>
            <a:ext cx="567302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Each  range line is  marked by means  of signals erected at  two  points  on  it at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considerable distance apart. Signals can be constructed in a variety of ways. They should be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2201" y="5156200"/>
            <a:ext cx="5751575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readily seen and easily distinguished from each other. The most satisfactory and economic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type of signal is a wooden tripod structure dressed with white and coloured signal of cloth.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position of the signals should be located very accurately since all the soundings are to be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located with reference to these signals.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92200" y="5854703"/>
            <a:ext cx="150522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Location by Cross-Rope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92201" y="6032502"/>
            <a:ext cx="5802871" cy="1436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This is the most accurate method of locating the soundings and may be used for rivers,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narrow lakes and for harbours. It is also used to determine the quantity of materials removed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by dredging the soundings being taken before and after the dredging work is done. A single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wire or rope is stretched across the channel etc. as shown in Fig.4.6 and is marked by metal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tags at appropriate known distance along the wire from a reference point or zero station 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shore. The soundings are then taken by a weighted pole. The position of the pole during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sounding is given by the graduated rope or line.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92200" y="7264402"/>
            <a:ext cx="5830122" cy="17953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another method, specially used for harbours etc., a reel boat is used to stretch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rope. The zero end of the rope is attached to a spike or any other attachment on one shore.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rope is would on a drum on the reel boat. The reel boat is then rowed across the line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sounding, thus unwinding the rope as it proceeds. When the reel boat reaches the other shore,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its anchor is taken ashore and the rope is wound as tightly as possible. If anchoring is not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possible, the reel is taken ashore and spiked down. Another boat, known as the sounding boat,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then starts from the previous shore and soundings are taken against each tag of the rope. At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end of the soundings along that line, the reel boat is rowed back along the line thus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winding in the rope. The work thus proceeds.</a:t>
            </a:r>
          </a:p>
          <a:p>
            <a:pPr>
              <a:lnSpc>
                <a:spcPts val="138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72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850902"/>
            <a:ext cx="237565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Location by Range and Time Intervals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1028700"/>
            <a:ext cx="5721118" cy="12567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this method, the boat is kept in range with the two signals on the shore and is rowed along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at constant speed. Soundings are taken at different time intervals. Knowing the constant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speed and the total time elapsed at the instant of sounding, the distance of the total point can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 known along the range. The method is used when the width of channel is small and when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great degree of accuracy is not required. However, the method is used in conjunction with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other methods, in which case the first and the last soundings along a range are located by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73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889002"/>
            <a:ext cx="583332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angles from the shore and the intermediate soundings are located by interpolation according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time intervals.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1257302"/>
            <a:ext cx="310662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Location by Range and One Angle from the Shore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0" y="1435101"/>
            <a:ext cx="5823710" cy="32316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this method, the boat is ranged in line with the two shore signals and rowed along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ranges. The point where sounding is taken is fixed on the range by observation of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angle from the shore. As the boat proceeds along the shore, other soundings are also fixed by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observations of angles from the shore. Thus B is the instrument station, A1 A2 is the range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along which the boat is rowed and α1, α2, α3 etc., are the angles measured at B from points 1,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2, 3 etc. The method is very accurate and very convenient for plotting. However, if the angle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at the sounding point (say angle β) is less than 30°, the fix becomes poor. The nearer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intersection angle (β) is to a right angle, the better. If the angle diminishes to about 30° a new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instrument station must be chosen. The only defect of the method is that the surveyor does not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have an immediate control in all the observation. If all the points are to be fixed by angular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observations from the shore, a note-keeper will also be required along with the instrument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man at shore since the observations and the recordings are to be done rapidly. Generally,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first and last soundings and every tenth sounding are fixed by angular observations and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intermediate points are fixed by time intervals. Thus the points with round mark are fixed by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angular observations  from  the shore and  the points  with cross  marks are fixed by time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intervals.  The arrows show the course of the boat,  seaward and  shoreward on alternate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sections.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1" y="4419601"/>
            <a:ext cx="5831725" cy="12567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To fix a point by observations from the shore, the instrument man at B orients his line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sight towards a shore signal or any other prominent point (known on the plan) when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reading is zero. He then directs the telescope towards the leadsman or the bow of the boat,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is kept continually pointing towards the boat as it moves. The surveyor on the boat holds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flag for a few seconds and on the fall of the flag, the sounding and the angle are observed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simultaneously.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2" y="5473700"/>
            <a:ext cx="5774017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angles are generally observed to the nearest 5 minutes. The time at which the flag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falls is also recorded both by the instrument man as well as on the boat. In order to avoid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acute intersections, the lines of soundings are previously drawn on the plan and suitable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instrument stations are selected.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6184903"/>
            <a:ext cx="307776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Location by Range and One Angle from the Boat.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0" y="6362699"/>
            <a:ext cx="5798062" cy="12567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method is exactly similar to the previous one except that the angular fix is made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by angular observation from the boat. The boat is kept in range with the two shore signals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is rowed along it. At the instant the sounding is taken, the angle, subtended at the point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between the range and some prominent point B on the sore is measured with the help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sextant. The telescope is directed on the range signals, and the side object is brought into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coincidence at the instant the sounding is taken. The accuracy and ease of plotting is the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0" y="7416802"/>
            <a:ext cx="581409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same as obtained in the previous method. Generally, the first and the last soundings, and some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the intermediate soundings are located by angular observations and the rest of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soundings are located by time intervals.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49402" y="7950203"/>
            <a:ext cx="504625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As compared to the previous methods, this method has the following advantages :</a:t>
            </a:r>
          </a:p>
          <a:p>
            <a:pPr>
              <a:lnSpc>
                <a:spcPts val="130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2200" y="8293102"/>
            <a:ext cx="562173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 Since all the observations are taken from the boat, the surveyor has better control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over the operations.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200" y="8648702"/>
            <a:ext cx="573073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The mistakes in booking are reduced since the recorder books the readings directly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as they are measured.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74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850902"/>
            <a:ext cx="562012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 On important fixes, check may be obtained by measuring a second angle towards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some other signal on the shore.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1206503"/>
            <a:ext cx="564257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 The obtain good intersections throughout, different shore objects may be used for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reference to measure the angles.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0" y="1562102"/>
            <a:ext cx="249587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Location by Two Angles from the Shore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1" y="1739902"/>
            <a:ext cx="5786841" cy="2693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this method, a point is fixed independent of the range by angular observations from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two points on the shore. The method is generally used to locate some isolated points. If this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method is used on an extensive survey, the boat should be run on a series of approximate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ranges. Two instruments and two instrument men are required. The position of instrument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selected in such a way that a strong fix is obtained. New instrument stations should be chosen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when the intersection angle (θ) falls below 30°. Thus A and B are the two instrument stations.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distance d between them is very accurately measured. The instrument stations A and B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are precisely connected to the ground traverse or triangulation, and their positions on plan are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known. With both the plates clamped to zero, the instrument man at A bisects B ; similarly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with both the plates clamped to zero, the instrument man at B bisects A. Both the instrument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men then direct the line of sight of the telescope towards the leadsman and continuously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follow it as the boat moves. The surveyor on the boat holds a flag for a few seconds, and 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fall of the flag the sounding and the angles are observed simultaneously. The co-ordinates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the position P of the sounding may be computed from the relations: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49401" y="4216402"/>
            <a:ext cx="285174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method has got the following advantages:</a:t>
            </a:r>
          </a:p>
          <a:p>
            <a:pPr>
              <a:lnSpc>
                <a:spcPts val="118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49402" y="4546603"/>
            <a:ext cx="495167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   The preliminary work of setting out and erecting range signals is eliminated.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0" y="4902202"/>
            <a:ext cx="577882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It is useful when there are strong currents due to which it is difficult to row the boat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along the range line.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49402" y="5270503"/>
            <a:ext cx="52273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method is, however, laborious and requires two instruments and two instrument.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30300" y="5613402"/>
            <a:ext cx="242855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Location by Two Angles from the Boat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2200" y="5791202"/>
            <a:ext cx="5814092" cy="2693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this method, the position of the boat can be located by the solution of the three-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point problem by observing the two angles subtended at the boat by three suitable shore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objects of known position. The three-shore points should be well-defined and clearly visible.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Prominent natural objects such as church spire, lighthouse, flagstaff, buoys etc., are selected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this purpose. If such points are not available, range poles or shore signals may be taken.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Thus A, B and C are the shore objects and P is the position of the boat from which the angles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α and β are measured. Both the angles should be observed simultaneously with the help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two sextants, at the instant the sounding is taken. If both the angles are observed by surveyor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alone, very little time should be lost in taking the observation. The angles on the circle are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read afterwards. The method is used to take the soundings at isolated points. The surveyor has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better control on the operations since the survey party is concentrated in one boat. If sufficient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number of prominent points are available on the shore, preliminary work o setting out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erecting range signals is eliminated. The position of the boat is located by the solution of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three point problem either analytically or graphically.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30300" y="8255002"/>
            <a:ext cx="415177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Location by One Angle from the Shore and the other from the Boat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75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850902"/>
            <a:ext cx="564898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This method is the combination of methods 5 and 6 described above and is used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locate the isolated points where soundings are taken. Two points A and B are chosen on the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76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901699"/>
            <a:ext cx="5705088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shore, one of the points (say A) is the instrument station where a theodolite is set up, and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other (say B) is a shore signal or any other prominent object. At the instant the sounding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taken at P, the angle α at A is measured with the help of a sextant. Knowing the distance 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between the two points A and B by ground survey, the position of P can be located by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calculating the two co-ordinates x and y.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1778003"/>
            <a:ext cx="200054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Location by Intersecting Ranges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0" y="1955802"/>
            <a:ext cx="5719514" cy="1615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This method is used when it is required to determine by periodical sounding at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same points, the rate at which silting or scouring is taking place. This is very essential on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harbors and reservoirs. The position of sounding is located by the intersection of two ranges,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thus completely avoiding the angular observations. Suitable signals are erected at the shore.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boat is rowed along a range perpendicular to the shore and soundings are taken at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points in which inclined ranges intersect the range, as illustrated in Fig. 4.12. However, in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order to avoid the confusion, a definite system of flagging the range poles is necessary.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position of the range poles is determined very accurately by ground survey.</a:t>
            </a:r>
          </a:p>
          <a:p>
            <a:pPr>
              <a:lnSpc>
                <a:spcPts val="138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1" y="3365502"/>
            <a:ext cx="24782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Location by Tacheometric Observations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3543301"/>
            <a:ext cx="5727530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method is very much useful in smooth waters. The position of the boat is located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by tacheometric observations from the shore on a staff kept vertically on the boat. Observing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staff intercept s at the instant the sounding is taken, the horizontal distance between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instrument stations and the boat is calculated by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1" y="4241801"/>
            <a:ext cx="5815695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direction of the boat (P) is established by observing the angle (α) at the instrument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station B with reference to any prominent object A The transit station should be near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water level so that there will be no need to read vertical angles. The method is unsuitable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when soundings are taken far from shore.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30303" y="5118101"/>
            <a:ext cx="294952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Explain reduction of soundings with a example.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0" y="5461000"/>
            <a:ext cx="5753178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914399"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reduced soundings are the reduced levels of the sub-marine surface in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terms of the adopted datum. When the soundings are taken, the depth of water is measured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with reference to the existing water level at that time. If the gauge readings are also taken at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same time, the soundings can be reduced to a common unvarying datum. The datum most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commonly adopted is the ‘mean level of low water of spring tides’ and is written either as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68401" y="6527803"/>
            <a:ext cx="299120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L.W.O.S.T. (low water, ordinary spring tides) or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68400" y="6870702"/>
            <a:ext cx="562493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M.L.W.S. (mean low water springs). For reducing the soundings, a correction equal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to the difference of level between the actual water level(read  by  gauges)  and 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datum is applied to the observed soundings, as illustrated in the table given below :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25599" y="7404102"/>
            <a:ext cx="241412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Gauge Reading at L.W.O.S.T. = 3.0 m.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55701" y="8102602"/>
            <a:ext cx="32380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968501" y="8102602"/>
            <a:ext cx="40235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Gauge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2794000" y="8102602"/>
            <a:ext cx="54021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Distance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3632202" y="8102602"/>
            <a:ext cx="59150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Soluction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4470402" y="8102602"/>
            <a:ext cx="66043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Correction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5372100" y="8102602"/>
            <a:ext cx="54021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Reduced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6223002" y="8102602"/>
            <a:ext cx="54662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Remarks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5372102" y="8280402"/>
            <a:ext cx="56425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sounding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968500" y="8458202"/>
            <a:ext cx="2212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(m)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3632200" y="8458202"/>
            <a:ext cx="2212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(m)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5372100" y="8458202"/>
            <a:ext cx="2212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(m)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77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92200" y="1015999"/>
            <a:ext cx="5674630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station P and R being in the line with Q. The angles of elevation of Q at P and R were 28°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42′ and 18° 6′ respectively. The staff reading upon the bench mark of elevation 287.28 were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respectively 2.870 and 3.750 when the instrument was at P and at R, the telescope being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horizontal. Determine the elevation of the foot of the signal if the height of the signal above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its base is 3 metres.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1" y="2247902"/>
            <a:ext cx="56586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Solution: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49402" y="2463800"/>
            <a:ext cx="4045979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22225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Elevation of instrument axis at P = R.L. of B.M. + Staff reading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= 287.28 + 2.870 = 290.15 m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49402" y="3276603"/>
            <a:ext cx="4045979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22225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Elevation of instrument axis at R = R.L. of B.M. + staff reading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= 287.28 + 3.750 = 291.03 m</a:t>
            </a:r>
          </a:p>
          <a:p>
            <a:pPr>
              <a:lnSpc>
                <a:spcPts val="1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49400" y="3746500"/>
            <a:ext cx="3720570" cy="11156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9271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Difference in level of the instrument axes at the two stations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S=291.03 - 290.15 = 0.88 m.</a:t>
            </a:r>
          </a:p>
          <a:p>
            <a:pPr>
              <a:lnSpc>
                <a:spcPts val="29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82802" y="4470400"/>
            <a:ext cx="2298065" cy="1038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52044">
              <a:lnSpc>
                <a:spcPts val="27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α -- = 28° 42 and α ---- = 18° 6′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 cot α--- = 0.88 cot 18° 6′ = 2.69 m</a:t>
            </a:r>
          </a:p>
          <a:p>
            <a:pPr>
              <a:lnSpc>
                <a:spcPts val="27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21001" y="5499103"/>
            <a:ext cx="66684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152.1 m.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705101" y="5854703"/>
            <a:ext cx="286296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h-- = D tan α-- = 152.1 tan 28° 42′ = 83.272 m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87501" y="6197603"/>
            <a:ext cx="396743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R.L. of foot of signal = R.L. of inst. aixs at P + h-- - ht. of signal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36900" y="6565902"/>
            <a:ext cx="219932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290.15 + 83.272 - 3 = 370.422 m.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49402" y="6731002"/>
            <a:ext cx="3943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Check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2171700" y="6731002"/>
            <a:ext cx="4328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2349500" y="6731002"/>
            <a:ext cx="45365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(b + D)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3124201" y="6731002"/>
            <a:ext cx="168956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100 + 152.1 m = 252.1 m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2921003" y="6921503"/>
            <a:ext cx="250068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h-- = (b + D) tan α-- = 252.1 x tan 18° 6′</a:t>
            </a:r>
          </a:p>
          <a:p>
            <a:pPr>
              <a:lnSpc>
                <a:spcPts val="137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111501" y="7264402"/>
            <a:ext cx="7053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= 82.399 m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549402" y="7480299"/>
            <a:ext cx="3981859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13716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R.L. of foot of signal = R.L. of inst. axis at R + h--+ ht. of signal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= 291.03 + 82.399 - 3 = 370.429 m.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3937000" y="9017003"/>
            <a:ext cx="7213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5700" y="850902"/>
            <a:ext cx="26930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8.00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968501" y="850902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794000" y="850902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32200" y="850902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4470400" y="850902"/>
            <a:ext cx="24365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-0.5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5372101" y="850902"/>
            <a:ext cx="26930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2.00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155701" y="1206501"/>
            <a:ext cx="32380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A.M.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2794000" y="1384303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632200" y="1384303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372100" y="1384303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2.7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2794000" y="1651003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632200" y="1651003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3.9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372100" y="1651003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2794000" y="1917703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3632200" y="1917703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5372100" y="1917703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155700" y="2184401"/>
            <a:ext cx="26930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8.10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968501" y="2184401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2794000" y="2184401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3632200" y="2184401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5.3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4470400" y="2184401"/>
            <a:ext cx="24365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-0.5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5372100" y="2184401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4.8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1155701" y="2540002"/>
            <a:ext cx="32380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A.M.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2794000" y="2717802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632200" y="2717802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5.4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5372100" y="2717802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4.9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2794000" y="2984500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70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3632200" y="2984500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5.1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372100" y="2984500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2794000" y="3263900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80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3632200" y="3263900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4.7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5372100" y="3263900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4.2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2794000" y="3530602"/>
            <a:ext cx="1538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90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3632200" y="3530602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5372100" y="3530602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1155700" y="3797302"/>
            <a:ext cx="26930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8.10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1968501" y="3797302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2794000" y="3797302"/>
            <a:ext cx="23083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100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3632200" y="3797302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2.1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2" name="TextBox 42"/>
          <p:cNvSpPr txBox="1"/>
          <p:nvPr/>
        </p:nvSpPr>
        <p:spPr>
          <a:xfrm>
            <a:off x="4470400" y="3797302"/>
            <a:ext cx="24365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-0.5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3" name="TextBox 43"/>
          <p:cNvSpPr txBox="1"/>
          <p:nvPr/>
        </p:nvSpPr>
        <p:spPr>
          <a:xfrm>
            <a:off x="5372100" y="3797302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4" name="TextBox 44"/>
          <p:cNvSpPr txBox="1"/>
          <p:nvPr/>
        </p:nvSpPr>
        <p:spPr>
          <a:xfrm>
            <a:off x="1155701" y="4165603"/>
            <a:ext cx="32380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A.M.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168401" y="5067302"/>
            <a:ext cx="324608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What is three point problem ?How it can be solved ?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625603" y="5410203"/>
            <a:ext cx="533319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Given the three shore signals A, B and C, and the angles α and β subtended by AP, BP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168401" y="5765803"/>
            <a:ext cx="360355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CP at the boat P, it is required to plot the position of P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66802" y="5981703"/>
            <a:ext cx="143629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 Mechanical Solution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549400" y="6337303"/>
            <a:ext cx="127118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(i) By Tracing Paper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092200" y="6692900"/>
            <a:ext cx="5719514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Protract angles α and β between three radiating lines from any point on a piece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tracing paper. Plot the positions of signals A, B, C on the plan. Applying the tracing paper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plan, move it about until all the three rays simultaneously pass through A, B and C.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apex of the angles is then the position of P which can be pricked through.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549402" y="7747003"/>
            <a:ext cx="144911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(ii) By Station Pointer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092200" y="8102600"/>
            <a:ext cx="5833328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station pointer is a three-armed protractor and consists of a graduated circle with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fixed arm and two movable arms to the either side of the fixed arm. All the three arms have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beveled or fiducial edges. The fiducial edge of the central fixed arm corresponds to the zero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circle. The fiducial edges of the two moving arms can be set to any desired reading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can be clamped in position. They are also provided with verniers and slow motion screws to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4" name="TextBox 54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78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5" name="TextBox 55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6" name="TextBox 56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1" y="850900"/>
            <a:ext cx="5745163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set the angle very precisely. To plot position of P, the movable arms are clamped to read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angles α and β very precisely. The station pointer is then moved on the plan till the three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fiducial edges simultaneously touch A, B and C. The centre of the pointer then represents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position of P which can be recorded by a prick mark.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1549402"/>
            <a:ext cx="13833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Graphical Solutions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49400" y="1905001"/>
            <a:ext cx="10916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(a) First Method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2260602"/>
            <a:ext cx="578203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Let a, b and c be the plotted positions of the shore signals A, B and C respectively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let α and β be the angles subtended at the boat. The point p of the boat position p can be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obtained as under :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20801" y="2781303"/>
            <a:ext cx="96340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  Join a and c.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20801" y="2997199"/>
            <a:ext cx="5580054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2286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  At a, draw ad making an angle β with ac. At c, draw cd making an angle α with ca. Let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both these lines meet at d.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0800" y="3848103"/>
            <a:ext cx="339195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   Draw a circle passing through the points a, d and c.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20801" y="4203702"/>
            <a:ext cx="517769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286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  Join d and b, and prolong it to meet the circle at the point p which is the required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position of the boat.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20800" y="4749802"/>
            <a:ext cx="232916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Proof. From the properties of a circle,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2" y="4953002"/>
            <a:ext cx="84478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apd = acd = α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162300" y="4953002"/>
            <a:ext cx="22281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644900" y="4953002"/>
            <a:ext cx="84318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cpd = cad = β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320801" y="5308602"/>
            <a:ext cx="293990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which is the required condition for the solution.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92200" y="5664203"/>
            <a:ext cx="127118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(b) Second Method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30302" y="6007102"/>
            <a:ext cx="92493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Join ab and bc.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20800" y="6222999"/>
            <a:ext cx="5376472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2286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  From a and b, draw lines ao1 and bo1 each making an angle (90° - α) with ab on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side towards p. Let them intersect at 01.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20800" y="7086603"/>
            <a:ext cx="553837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 Similarly, from b and c, draw lines ================ each making an angle (90° -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549399" y="7429502"/>
            <a:ext cx="349615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β) with ab on the side towards p. Let them intersect at --.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20801" y="7785103"/>
            <a:ext cx="556562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28600" algn="l"/>
                <a:tab pos="2286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  With - as the centre, draw a circle to pass through a and b. Similarly, with - as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centre draw a circle to pass through b and c. Let both the circles intersect each other at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a point p. p is then the required position of the boat.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79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20800" y="889000"/>
            <a:ext cx="35137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Proof.</a:t>
            </a:r>
          </a:p>
          <a:p>
            <a:pPr>
              <a:lnSpc>
                <a:spcPts val="143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2463800" y="876302"/>
            <a:ext cx="27539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ao1b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997199" y="889000"/>
            <a:ext cx="139301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= 180° - 2 (90° - α) = 2α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2463801" y="1155702"/>
            <a:ext cx="2045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apb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997200" y="1155702"/>
            <a:ext cx="90665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= ½ </a:t>
            </a:r>
            <a:r>
              <a:rPr lang="en-CA" sz="1137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</a:t>
            </a: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ao1b = α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320802" y="1447800"/>
            <a:ext cx="56425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Similarly,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463800" y="1435102"/>
            <a:ext cx="27539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bo2c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2997200" y="1447800"/>
            <a:ext cx="138659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= 180° - 2 (90° - β) = 2β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320801" y="1727200"/>
            <a:ext cx="2462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>
              <a:lnSpc>
                <a:spcPts val="143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2463801" y="1714502"/>
            <a:ext cx="2045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bpc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2997200" y="1714502"/>
            <a:ext cx="93904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= ½ </a:t>
            </a:r>
            <a:r>
              <a:rPr lang="en-CA" sz="1137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</a:t>
            </a: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bo2c = β.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549402" y="2006603"/>
            <a:ext cx="461440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The above method is sometimes known as the method of two intersecting circles.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2201" y="2362203"/>
            <a:ext cx="106054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(c) Third Method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20799" y="2705103"/>
            <a:ext cx="105157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1.  Join ab and bc.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20800" y="3060703"/>
            <a:ext cx="261225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2.   At a and c, erect perpendiculars ad and ce.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20801" y="3276599"/>
            <a:ext cx="4943661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228600" algn="l"/>
              </a:tabLst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3.   At b, draw a line bd subtending angle (90° - α) with ba, to meet the perpendicular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	through a in d.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20801" y="4127503"/>
            <a:ext cx="520174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3416300" algn="l"/>
                <a:tab pos="3771900" algn="l"/>
              </a:tabLst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4.  Similarly, draw a line be subtending an angle</a:t>
            </a: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	(90°</a:t>
            </a: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	- β) with bc, to meet the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549402" y="4483102"/>
            <a:ext cx="162993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perpendicular through c in 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20801" y="4838701"/>
            <a:ext cx="91531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5.  Join d and 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20801" y="5194302"/>
            <a:ext cx="505266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28600" algn="l"/>
              </a:tabLst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6.   Drop a perpendicular on de from b. The foot of the perpendicular (i.e. p) is then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	required position of the boat.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92200" y="5905503"/>
            <a:ext cx="287290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9. What are tides? Explain its types and formation.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92200" y="6121401"/>
            <a:ext cx="5450210" cy="21544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All celestial bodies exert a gravitational force on each other. These forces of attraction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between earth and other celestial bodies (mainly moon and sun) cause periodical variations in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the level of a water surface, commonly known as tides. There are several theories about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tides but none adequately explains all the phenomenon of tides. However, the commonly used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theory is after Newton, and is known as the equilibrium theory. According to this theory,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force of attraction exists between two celestial bodies, acting in the straight line joining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centre of masses of the two bodies, and the magnitude of this force is proportional to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product of the masses of the bodies and is inversely proportional to the square of the distance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between them. We shall apply this theory to the tides produced on earth due to the force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attraction between earth and moon. However, the following assumptions are made in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equilibrium theory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20801" y="8051801"/>
            <a:ext cx="358046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1. The earth is covered all round by an ocean of uniform depth.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20801" y="8420102"/>
            <a:ext cx="519533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2. The ocean is capable of assuming instantaneously the equilibrium , required by the tide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producing forces. This is possible if we neglect (i) inertia of water, (ii) viscosity of water,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and (iii) force of attraction between parts of itself.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28701" y="9017003"/>
            <a:ext cx="19492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6" spc="-10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3898901" y="9017003"/>
            <a:ext cx="13208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6" spc="-10" smtClean="0">
                <a:solidFill>
                  <a:srgbClr val="000000"/>
                </a:solidFill>
                <a:latin typeface="Calibri"/>
                <a:cs typeface="Calibri"/>
              </a:rPr>
              <a:t>80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5156202" y="9017003"/>
            <a:ext cx="169790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46" spc="-10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20800" y="850902"/>
            <a:ext cx="117820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 The Lunar Tides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1206503"/>
            <a:ext cx="5782032" cy="28725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66699"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(a) shows the earth and the moon, with their centres of masses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O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 and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O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 respectively.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Since moon is very near to the earth, it is the major tide producing force. To start with, we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will ignore the daily rotation of the earth on its axis. Both earth and moon attract each other,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the force of attraction would act along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O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O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Let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O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be the common centre of gravity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earth and moon. The earth and moon revolve monthly about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O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, and due to this revolution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their separate positions are maintained. The distribution of force is not uniform, but it is more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the points facing the moon and less for remote points. Due to the revolution of earth about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common centre of gravity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O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, centrifugal force of uniform intensity is exerted on all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particles of the earth. The direction of this centrifugal force is parallel to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O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O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 and acts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outward. Thus, the total force of attraction due to moon is counter-balanced by the total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centrifugal force, and the earth maintains its position relative to the moon.  However, since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fore of attraction is not uniform, the resultant force will very all along.   The resultant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forces are the tide producing  forces.  Assuming that water has no inertia and viscosity,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ocean enveloping  the earth’s surface will adjust itself to the unbalanced resultant forces,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giving rise to the equilibrium.  Thus, there are two lunar tides at A and B, and two low wate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4229102"/>
            <a:ext cx="558486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positions at C and D. The tide at A is called the superior lunar tide or tide of moon’s upper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transit, While tide at B is called inferior or antilunar tide.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4749802"/>
            <a:ext cx="5798062" cy="2693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28599"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Now let us consider the earth’s rotation on its axis.  Assuming the moon to remain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stationary, the major axis of lunar tidal equilibrium figure would maintain a constant position.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Due to rotation of earth about its axis from west to east, once in 24 hours, point A would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occupy successive position C, B and D at intervals of 6 h.  Thus, point A would experience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regular variation in the level of water.  It will experience high water (tide) at intervals of 12 h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low water midway between. This interval of 6 h variation is true only if moon is assumed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stationary.  However, in a lunation of 29.53 days the moon makes one revolution relative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sun from the new moon to new moon.  This revolution is in the same direction as the diurnal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rotation of earth, and hence there are 29.53 transits of moon across a meridian in 29.53 mean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solar days.  This is on the assumption that the moon does this revolution in a plane passing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through the equator.  Thus, the interval between successive transits of moon or any meridian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will be 24 h, 50.5 m. Thus, the average interval between successive high waters would be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about 12 h 25 m. The interval of 24 h 50.5 m between two successive transits of moon over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meridian is called the tidal day.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92200" y="7213601"/>
            <a:ext cx="12134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  The Solar Tides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0" y="7378700"/>
            <a:ext cx="5807680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285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phenomenon of production of tides due to force of attraction between earth and sun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similar to the lunar tides. Thus, there will be superior solar tide and an inferior or anti-solar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tide. However, sun is at a large distance from the earth and hence the tide producing force due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to sun is much less.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63801" y="8267702"/>
            <a:ext cx="182101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Solar tide = 0.458 Lunar tide.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14600" y="8623303"/>
            <a:ext cx="248465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Combined effect : Spring and neap tides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81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63801" y="863602"/>
            <a:ext cx="182101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Solar tide = 0.458 Lunar tide.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1219203"/>
            <a:ext cx="559287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Above equation shows that the solar tide force is less than half the lunar tide force.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However, their combined effect is important, specially at the new moon when both the sun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moon have the same celestial longitude, they cross a meridian at the same instant.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1" y="1790701"/>
            <a:ext cx="5799665" cy="21544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8580">
              <a:lnSpc>
                <a:spcPts val="137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Assuming that both the sun and moon lie in the same horizontal plane passing through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equator, the effects of both the tides are added, giving rise to maximum or spring tide of new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moon. The term ‘spring’ does not refer to the season, but to the springing or waxing of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moon. After the new moon, the moon falls behind the sun and crosses each meridian 50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minutes later each day. In after 7 ½ days, the difference between longitude of the moon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that of sun becomes 90°, and the moon is in quadrature. The crest of moon tide coincides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with the trough of the solar tide, giving rise to the neap tide of the first quarter. During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neap tide, the high water level is below the average while the low water level is above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average. After about 15 days of the start of lunation, when full moon occurs, the difference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between moon’s longitude and of sun’s longitude is 180°, and the moon is in opposition.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However, the crests of both the tides coincide, giving rise to spring tide of full moon. In about</a:t>
            </a:r>
          </a:p>
          <a:p>
            <a:pPr>
              <a:lnSpc>
                <a:spcPts val="137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3721100"/>
            <a:ext cx="5713102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22 days after the start of lunation, the difference in longitudes of the moon and the sun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becomes 270° and neap tide of third quarter is formed. Finally, when the moon reaches to its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new moon position, after about 29 ½ days of the previous new moon, both of them have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same celestial longitude and the spring tide of new moon is again formed making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beginning of another cycle of spring and neap tides.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1" y="4775202"/>
            <a:ext cx="97943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 Other Effects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2202" y="5118103"/>
            <a:ext cx="5806077" cy="1615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length of the tidal day, assumed to be 24 hours and 50.5 minutes is not constant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because of (i) varying relative positions of the sun and moon, (ii) relative attraction of the sun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moon, (iii) ellipticity of the orbit of the moon (assumed circular earlier) and earth, (v)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declination (or deviation from the plane of equator) of the sun and the moon, (v) effects of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land masses and (vi) deviation of the shape of the earth from the spheroid. Due to these,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high water at a place may not occur exactly at the moon’s upper or lower transit. The effect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varying relative positions of the sun and moon gives rise to what are known as priming of tide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lagging of tide.</a:t>
            </a:r>
          </a:p>
          <a:p>
            <a:pPr>
              <a:lnSpc>
                <a:spcPts val="138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1" y="6527803"/>
            <a:ext cx="579004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At the new moon position, the crest of the composite tide is under the moon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normal tide is formed. For the positions of the moon between new moon and first quarter,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high water at any place occurs before the moon’s transit, the interval between successive high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2" y="7099300"/>
            <a:ext cx="5774017" cy="12567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23368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Water is less than the average of	12 hours 25 minutes and the tide is said to prime.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positions of moon between the first quarter and the full moon, the high water at any place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occurs after the moon transits, the interval between successive high water is more than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average, and tide is said to lag. Similarly, between full moon and 3rd quarter position,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tide primes while between the 3rd quarter and full moon position, the tide lags. At first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quarter, full moon and third quarter position of moon, normal tide occurs.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0" y="8153401"/>
            <a:ext cx="5769208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Due to the several assumptions made in the equilibrium theory, and due to several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other factors affecting the magnitude and period of tides, close agreement between the results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the theory, and the actual field observations is not available. Due to obstruction of land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masses, tide may be heaped up at some places. Due to inertia and viscosity of sea water,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82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2200" y="863602"/>
            <a:ext cx="557524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equilibrium figure is not achieved instantaneously. Hence prediction of the tides at a place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must be based largely on observations.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1397002"/>
            <a:ext cx="454913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5.4 MEAN SEA LEVEL? EXPLAIN WHY IT IS USED AS DATUM.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2201" y="1739899"/>
            <a:ext cx="5828519" cy="32316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For all important surveys, the datum selected is the mean sea level at a certain place.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mean sea level may be defined as the mean level of the sea, obtained by taking the mean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all the height of the tide, as measured at hourly intervals over some stated period covering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whole number of complete tides, The mean sea level, defined above shows appreciable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variations from day to day, from month to month and from year to year. Hence the period for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which observations should be taken depends upon the purpose for which levels are required.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daily changes in the level of sea may be more. The monthly changes are more or less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periodic. The mean sea level in particular month may be low while it may be high in some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other moths. Mean sea level may also show appreciable variations in its annual values. Due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variations in the annual values and due  to greater accuracy needed in modern geodetic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levelling, it is essential to base the mean sea level on observations extending over a period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about 19 years. During this period, the moon’s nodes complete one entire revolution.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height of mean sea level so determined is referred to the datum of tide gauge at which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observations are taken. The point or place at which these observations are taken is known as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tidal station. If the observations are taken on two stations, situated say at a distance of 200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500 kms on an open coast, one of the station is called primary tidal station while the other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called secondary tidal station. Both the stations may then be connected by a line of levels.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1" y="4902202"/>
            <a:ext cx="246682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5.5 ASTRONOMICAL SURVEYING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5245103"/>
            <a:ext cx="12519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Celestial Sphere.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1" y="5600702"/>
            <a:ext cx="5931111" cy="1615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millions of stars that we see in the sky on a clear cloudless night are all at varying distances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from us.  Since we are concerned with their relative distance rather than their actual distance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from the observer.  It is exceedingly convenient to picture the stars as distributed over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surface of an imaginary spherical sky having its center at the position of the observer.This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imaginary sphere on which the star appear to lie or to be studded is known as the celestial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sphere.  The radius of the celestial  sphere  may  be  of  any  value- from  a  few  thousand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metres  to  a  few thousand kilometers.  Since the stars are very distant from us, the center of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earth may be taken as the center of the celestial sphere.</a:t>
            </a:r>
          </a:p>
          <a:p>
            <a:pPr>
              <a:lnSpc>
                <a:spcPts val="138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7175503"/>
            <a:ext cx="261449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Zenith, Nadir and Celestial Horizon.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7518403"/>
            <a:ext cx="588783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Zenith (Z) is the point on the upper portion of the celestial sphere marked by plumb line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above the observer. It is thus the point on the celestial sphere immediately above the observer’s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station.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8051803"/>
            <a:ext cx="585897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Nadir (Z’) is the point on the lower portion of the celestial sphere marked by the plum line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below the observer. It is thus the point on the celestial sphere vertically below the observer’s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station.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8572502"/>
            <a:ext cx="584615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Celestial Horizon. (True or Rational horizon or geocentric horizon): It is the great circle traced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upon the celestial sphere by that plane which is perpendicular to the Zenith-Nadir line, and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898900" y="9017003"/>
            <a:ext cx="14427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83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"/>
          <p:cNvSpPr txBox="1"/>
          <p:nvPr/>
        </p:nvSpPr>
        <p:spPr>
          <a:xfrm>
            <a:off x="2286000" y="101602"/>
            <a:ext cx="65" cy="2408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863602"/>
            <a:ext cx="429284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which passes through the center of the earth. (Great circle is a section of a sphere when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cutting plane passes through the center of the sphere).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397002"/>
            <a:ext cx="327301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32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Terrestrial Poles and Equator, Celestial Poles and Equator.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71602" y="1562102"/>
            <a:ext cx="4268797" cy="1436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4300">
              <a:lnSpc>
                <a:spcPts val="1365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The terrestrial poles are the two points in which the earth’s axis of rotation meets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earth’s sphere. The terrestrial equator is the great circle of the earth, the plane of which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at right angles to the axis of rotation. The two poles are equidistant from it.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If the earth’s axis of rotation is produced indefinitely, it will meet the celestial sphere in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two points called the north and south celestial poles (P and P’). The celestial equator is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great circle of the celestial sphere in which it is intersected by the plane of terrestrial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equator.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1" y="2971803"/>
            <a:ext cx="37301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3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5.5.1 CO-ALTITUDE OR ZENITH DISTANCE (Z) AND AZIMUTH (A).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71600" y="3327403"/>
            <a:ext cx="5235408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4229100" algn="l"/>
              </a:tabLst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It  is  the  angular  distance  of  heavenly  body  from  the  zenith.</a:t>
            </a: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	It is the complement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or the altitude, i.e z = (90° - α).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71601" y="3670302"/>
            <a:ext cx="403636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The azimuth of a heavenly body is the angle between the observer’s meridian and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vertical circle passing through the body.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2200" y="4216402"/>
            <a:ext cx="425116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32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Determine the hour angle and declination of a star from the following data: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49402" y="4470402"/>
            <a:ext cx="10996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32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(i)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006602" y="4470402"/>
            <a:ext cx="103393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32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Altitude of the star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4749801" y="4470402"/>
            <a:ext cx="47096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32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= 22° 36’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549402" y="4737103"/>
            <a:ext cx="14234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32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(ii)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2006600" y="4737103"/>
            <a:ext cx="106086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32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Azimuth of the star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749800" y="4737103"/>
            <a:ext cx="42062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32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= 42° W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549400" y="4991103"/>
            <a:ext cx="17472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32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(iii)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2006602" y="4991103"/>
            <a:ext cx="197842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32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Latitude of the place of observation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4749800" y="4991103"/>
            <a:ext cx="42736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32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= 40° N.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092200" y="5524503"/>
            <a:ext cx="42800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Solution.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92201" y="5702300"/>
            <a:ext cx="4095673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220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Since the azimuth of the star is 42° W, the star is in the western hemi-sphere.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In the astronomical</a:t>
            </a:r>
            <a:r>
              <a:rPr lang="en-CA" sz="922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 </a:t>
            </a: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 PZM, we have</a:t>
            </a:r>
          </a:p>
          <a:p>
            <a:pPr>
              <a:lnSpc>
                <a:spcPts val="22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006601" y="6324603"/>
            <a:ext cx="18001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292100" algn="l"/>
              </a:tabLst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PZ	= co-latitude = 90° - 40° = 50° ;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006600" y="6515103"/>
            <a:ext cx="2030364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8100">
              <a:lnSpc>
                <a:spcPts val="210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ZM = co-altitude = 90° - 22° 36° = 67 24’ ;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angle A = 42°</a:t>
            </a:r>
          </a:p>
          <a:p>
            <a:pPr>
              <a:lnSpc>
                <a:spcPts val="21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92200" y="7048502"/>
            <a:ext cx="4416274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2100"/>
              </a:lnSpc>
            </a:pPr>
            <a:r>
              <a:rPr lang="en-CA" sz="922" smtClean="0">
                <a:solidFill>
                  <a:srgbClr val="000000"/>
                </a:solidFill>
                <a:latin typeface="Times New Roman"/>
                <a:cs typeface="Times New Roman"/>
              </a:rPr>
              <a:t>Knowing the two sides and the included angle, the third side can be calculated from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the cosine formula</a:t>
            </a:r>
          </a:p>
          <a:p>
            <a:pPr>
              <a:lnSpc>
                <a:spcPts val="21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92200" y="7632701"/>
            <a:ext cx="25968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2006600" y="7632701"/>
            <a:ext cx="23814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cos PM = cos PZ . cos ZM + sin PZ. Sin ZM. cos A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2540001" y="7835902"/>
            <a:ext cx="2421817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= cos 50°. cos 67° 24’ + sin 50°. sin 67° 24’. cos 42°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= 0.24702 + 0.52556 = 0.77258</a:t>
            </a:r>
          </a:p>
          <a:p>
            <a:pPr>
              <a:lnSpc>
                <a:spcPts val="21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549400" y="8432800"/>
            <a:ext cx="11734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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2209800" y="8432800"/>
            <a:ext cx="66140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PM  = 39° 25’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1549401" y="8724903"/>
            <a:ext cx="331949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</a:t>
            </a: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 Declination of the star =</a:t>
            </a:r>
            <a:r>
              <a:rPr lang="en-CA" sz="922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 </a:t>
            </a: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 = 90° - PM = 90° - 39° 25’ =</a:t>
            </a:r>
            <a:r>
              <a:rPr lang="en-CA" sz="932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 50° 35’ N.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28701" y="9017003"/>
            <a:ext cx="15645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8" spc="-10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3898901" y="9017003"/>
            <a:ext cx="106439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8" spc="-10" smtClean="0">
                <a:solidFill>
                  <a:srgbClr val="000000"/>
                </a:solidFill>
                <a:latin typeface="Calibri"/>
                <a:cs typeface="Calibri"/>
              </a:rPr>
              <a:t>84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5156200" y="9017003"/>
            <a:ext cx="137730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8" spc="-10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2286000" y="9677402"/>
            <a:ext cx="65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endParaRPr lang="en-CA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49402" y="927101"/>
            <a:ext cx="510235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Similarly, knowing all the three sides, the hour angle H can be calculated from Eq.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49400" y="1193803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1.2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17701" y="1828802"/>
            <a:ext cx="5562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H</a:t>
            </a:r>
            <a:r>
              <a:rPr lang="en-CA" sz="1197" smtClean="0">
                <a:solidFill>
                  <a:srgbClr val="000000"/>
                </a:solidFill>
                <a:latin typeface="Arial Unicode MS"/>
                <a:cs typeface="Arial Unicode MS"/>
              </a:rPr>
              <a:t> 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14601" y="1689102"/>
            <a:ext cx="1829027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3556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lang="en-CA" sz="119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ZM</a:t>
            </a:r>
            <a:r>
              <a:rPr lang="en-CA" sz="1197" smtClean="0">
                <a:solidFill>
                  <a:srgbClr val="000000"/>
                </a:solidFill>
                <a:latin typeface="Arial Unicode MS"/>
                <a:cs typeface="Arial Unicode MS"/>
              </a:rPr>
              <a:t>  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cos</a:t>
            </a:r>
            <a:r>
              <a:rPr lang="en-CA" sz="137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PZ</a:t>
            </a:r>
            <a:r>
              <a:rPr lang="en-CA" sz="1377" smtClean="0">
                <a:solidFill>
                  <a:srgbClr val="000000"/>
                </a:solidFill>
                <a:latin typeface="Times New Roman"/>
                <a:cs typeface="Times New Roman"/>
              </a:rPr>
              <a:t>.cos</a:t>
            </a:r>
            <a:r>
              <a:rPr lang="en-CA" sz="1407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PM</a:t>
            </a:r>
            <a:r>
              <a:rPr lang="en-CA" sz="135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358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	sin</a:t>
            </a:r>
            <a:r>
              <a:rPr lang="en-CA" sz="1336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PZ</a:t>
            </a:r>
            <a:r>
              <a:rPr lang="en-CA" sz="1336" smtClean="0">
                <a:solidFill>
                  <a:srgbClr val="000000"/>
                </a:solidFill>
                <a:latin typeface="Times New Roman"/>
                <a:cs typeface="Times New Roman"/>
              </a:rPr>
              <a:t>.sin</a:t>
            </a:r>
            <a:r>
              <a:rPr lang="en-CA" sz="1336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 PM</a:t>
            </a:r>
          </a:p>
          <a:p>
            <a:pPr>
              <a:lnSpc>
                <a:spcPts val="1725"/>
              </a:lnSpc>
            </a:pPr>
            <a:endParaRPr lang="en-CA" sz="135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305300" y="1879602"/>
            <a:ext cx="2476640" cy="4231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571500" algn="l"/>
              </a:tabLst>
            </a:pPr>
            <a:r>
              <a:rPr lang="en-CA" sz="1137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</a:t>
            </a: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 cos</a:t>
            </a:r>
            <a:r>
              <a:rPr lang="en-CA" sz="1336" spc="-10" smtClean="0">
                <a:solidFill>
                  <a:srgbClr val="000000"/>
                </a:solidFill>
                <a:latin typeface="Times New Roman"/>
                <a:cs typeface="Times New Roman"/>
              </a:rPr>
              <a:t> 67</a:t>
            </a:r>
            <a:r>
              <a:rPr lang="en-CA" sz="1327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</a:t>
            </a:r>
            <a:r>
              <a:rPr lang="en-CA" sz="1336" spc="-10" smtClean="0">
                <a:solidFill>
                  <a:srgbClr val="000000"/>
                </a:solidFill>
                <a:latin typeface="Times New Roman"/>
                <a:cs typeface="Times New Roman"/>
              </a:rPr>
              <a:t>24'</a:t>
            </a:r>
            <a:r>
              <a:rPr lang="en-CA" sz="1327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</a:t>
            </a: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lang="en-CA" sz="1336" spc="-10" smtClean="0">
                <a:solidFill>
                  <a:srgbClr val="000000"/>
                </a:solidFill>
                <a:latin typeface="Times New Roman"/>
                <a:cs typeface="Times New Roman"/>
              </a:rPr>
              <a:t> 50</a:t>
            </a:r>
            <a:r>
              <a:rPr lang="en-CA" sz="1327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</a:t>
            </a:r>
            <a:r>
              <a:rPr lang="en-CA" sz="1336" spc="-10" smtClean="0">
                <a:solidFill>
                  <a:srgbClr val="000000"/>
                </a:solidFill>
                <a:latin typeface="Times New Roman"/>
                <a:cs typeface="Times New Roman"/>
              </a:rPr>
              <a:t>.cos39</a:t>
            </a:r>
            <a:r>
              <a:rPr lang="en-CA" sz="1327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</a:t>
            </a:r>
            <a:r>
              <a:rPr lang="en-CA" sz="1336" spc="-10" smtClean="0">
                <a:solidFill>
                  <a:srgbClr val="000000"/>
                </a:solidFill>
                <a:latin typeface="Times New Roman"/>
                <a:cs typeface="Times New Roman"/>
              </a:rPr>
              <a:t>25'</a:t>
            </a:r>
            <a:r>
              <a:rPr lang="en-CA" sz="137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371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	sin</a:t>
            </a:r>
            <a:r>
              <a:rPr lang="en-CA" sz="1336" spc="-10" smtClean="0">
                <a:solidFill>
                  <a:srgbClr val="000000"/>
                </a:solidFill>
                <a:latin typeface="Times New Roman"/>
                <a:cs typeface="Times New Roman"/>
              </a:rPr>
              <a:t> 50</a:t>
            </a:r>
            <a:r>
              <a:rPr lang="en-CA" sz="1327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</a:t>
            </a:r>
            <a:r>
              <a:rPr lang="en-CA" sz="1336" spc="-10" smtClean="0">
                <a:solidFill>
                  <a:srgbClr val="000000"/>
                </a:solidFill>
                <a:latin typeface="Times New Roman"/>
                <a:cs typeface="Times New Roman"/>
              </a:rPr>
              <a:t>.sin 39</a:t>
            </a:r>
            <a:r>
              <a:rPr lang="en-CA" sz="1327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</a:t>
            </a:r>
            <a:r>
              <a:rPr lang="en-CA" sz="1336" spc="-10" smtClean="0">
                <a:solidFill>
                  <a:srgbClr val="000000"/>
                </a:solidFill>
                <a:latin typeface="Times New Roman"/>
                <a:cs typeface="Times New Roman"/>
              </a:rPr>
              <a:t>25'</a:t>
            </a:r>
          </a:p>
          <a:p>
            <a:pPr>
              <a:lnSpc>
                <a:spcPts val="1080"/>
              </a:lnSpc>
            </a:pPr>
            <a:endParaRPr lang="en-CA" sz="1371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00301" y="2578102"/>
            <a:ext cx="8047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33700" y="2565402"/>
            <a:ext cx="2245166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37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</a:t>
            </a:r>
            <a:r>
              <a:rPr lang="en-CA" sz="1251" spc="-10" smtClean="0">
                <a:solidFill>
                  <a:srgbClr val="000000"/>
                </a:solidFill>
                <a:latin typeface="Times New Roman"/>
                <a:cs typeface="Times New Roman"/>
              </a:rPr>
              <a:t> 0.38430</a:t>
            </a:r>
            <a:r>
              <a:rPr lang="en-CA" sz="1137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</a:t>
            </a:r>
            <a:r>
              <a:rPr lang="en-CA" sz="1251" spc="-10" smtClean="0">
                <a:solidFill>
                  <a:srgbClr val="000000"/>
                </a:solidFill>
                <a:latin typeface="Times New Roman"/>
                <a:cs typeface="Times New Roman"/>
              </a:rPr>
              <a:t>0.49659 </a:t>
            </a:r>
            <a:r>
              <a:rPr lang="en-CA" sz="1137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 </a:t>
            </a:r>
            <a:r>
              <a:rPr lang="en-CA" sz="1251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</a:t>
            </a:r>
            <a:r>
              <a:rPr lang="en-CA" sz="1251" spc="-10" smtClean="0">
                <a:solidFill>
                  <a:srgbClr val="000000"/>
                </a:solidFill>
                <a:latin typeface="Times New Roman"/>
                <a:cs typeface="Times New Roman"/>
              </a:rPr>
              <a:t>0.23086</a:t>
            </a:r>
          </a:p>
          <a:p>
            <a:pPr>
              <a:lnSpc>
                <a:spcPts val="1495"/>
              </a:lnSpc>
            </a:pPr>
            <a:endParaRPr lang="en-CA" sz="12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16301" y="2743200"/>
            <a:ext cx="551433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CA" sz="1317" smtClean="0">
                <a:solidFill>
                  <a:srgbClr val="000000"/>
                </a:solidFill>
                <a:latin typeface="Times New Roman"/>
                <a:cs typeface="Times New Roman"/>
              </a:rPr>
              <a:t>0.48640</a:t>
            </a:r>
          </a:p>
          <a:p>
            <a:pPr>
              <a:lnSpc>
                <a:spcPts val="1040"/>
              </a:lnSpc>
            </a:pPr>
            <a:endParaRPr lang="en-CA" sz="131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49400" y="2959102"/>
            <a:ext cx="138146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</a:t>
            </a: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  cos ( 180° - H ) = 0.23086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3962400" y="2959102"/>
            <a:ext cx="11734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Arial Unicode MS"/>
                <a:cs typeface="Arial Unicode MS"/>
              </a:rPr>
              <a:t>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4292600" y="2959102"/>
            <a:ext cx="8617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22" spc="-10" smtClean="0">
                <a:solidFill>
                  <a:srgbClr val="000000"/>
                </a:solidFill>
                <a:latin typeface="Times New Roman"/>
                <a:cs typeface="Times New Roman"/>
              </a:rPr>
              <a:t>180° - H = 76° 39’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2768600" y="3238502"/>
            <a:ext cx="6854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932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H = 103° 21’.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1" y="9017003"/>
            <a:ext cx="156453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8" spc="-10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898901" y="9017003"/>
            <a:ext cx="106439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8" spc="-10" smtClean="0">
                <a:solidFill>
                  <a:srgbClr val="000000"/>
                </a:solidFill>
                <a:latin typeface="Calibri"/>
                <a:cs typeface="Calibri"/>
              </a:rPr>
              <a:t>85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5156200" y="9017003"/>
            <a:ext cx="137730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848" spc="-10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568699" y="800103"/>
            <a:ext cx="44832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UNIT-I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530601" y="977902"/>
            <a:ext cx="58669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2-Marks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1320803"/>
            <a:ext cx="178388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   Define Tacheometry: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93902" y="1676402"/>
            <a:ext cx="481542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  <a:tabLst>
                <a:tab pos="215900" algn="l"/>
                <a:tab pos="2159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i.  Tacheometry is a branch of angular surveying in which the horizontal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vertical distances (or) points are obtained by optional means as opposed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the ordinary slower process of measurements by chain (or) tape.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2374902"/>
            <a:ext cx="178388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2.   Define Tacheometer: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93902" y="2717803"/>
            <a:ext cx="500297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15900" algn="l"/>
                <a:tab pos="2159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i.  It is an ordinary transit theodolite fitted with an extra lens called analytic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lens. The purpose of fitting the analytic lens is to reduce the additive constant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to zero.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6800" y="3429003"/>
            <a:ext cx="178157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   Define Analytic lens: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24001" y="3784602"/>
            <a:ext cx="5310749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228600" algn="l"/>
              </a:tabLst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Analytic lens is an additional lens placed between the diaphragm and the objective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at a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66801" y="4292603"/>
            <a:ext cx="593752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  <a:tabLst>
                <a:tab pos="228600" algn="l"/>
                <a:tab pos="2286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   fixed distance from the objective. This lens will be fitted in ordinary transit theodolite. After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fitting this additional lens the telescope is called as external focusing analytic telescope.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purpose of fitting the analytic lens is to reduce the additive constant to zero.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66801" y="5003803"/>
            <a:ext cx="189795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   Define Substance bar: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24000" y="5346702"/>
            <a:ext cx="543097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28600" algn="l"/>
              </a:tabLst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A Substance bar is manufactured by Mr. Kern. The length of the substance bar is 2m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(6ft)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66800" y="5880102"/>
            <a:ext cx="570669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  <a:tabLst>
                <a:tab pos="228600" algn="l"/>
                <a:tab pos="2286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6.   for measurement of comparatively short distance in a traverse. A Substance bar may be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used as a substance base. The length of the bar is made equal to the distance between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two targets.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66800" y="6591302"/>
            <a:ext cx="4599016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228600" algn="l"/>
              </a:tabLst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7.   What are the merits and demerits of movable hair method?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	Merits: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993900" y="7099302"/>
            <a:ext cx="376866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15900" algn="l"/>
              </a:tabLst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i.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Long sights can be taken with greater accuracy than stadia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method The error obtained is minimum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24001" y="7632701"/>
            <a:ext cx="94096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b.  Demerits: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93903" y="7975602"/>
            <a:ext cx="194123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15900" algn="l"/>
                <a:tab pos="215900" algn="l"/>
              </a:tabLst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i.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The  computations  are  not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quicker Careful observation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is essential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24001" y="469903"/>
            <a:ext cx="49869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In this method, the stadia wires are fixed (or) fitted at constant distance apart.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825503"/>
            <a:ext cx="130965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9.  Staff intercept: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24001" y="1168403"/>
            <a:ext cx="50943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The difference of the reading corresponding to the top and bottom stadia wires.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6801" y="1524003"/>
            <a:ext cx="147476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10. Stadia intercept: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11302" y="1866902"/>
            <a:ext cx="540051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1651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a. The difference of the distance between the top and bottom cross hairs. In this method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stadia interval is variable. The staff intercept is kept fixed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38203" y="2387602"/>
            <a:ext cx="96981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while the stadia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24001" y="2743201"/>
            <a:ext cx="138178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b.  interval is variable.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66800" y="3098802"/>
            <a:ext cx="195675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11. The tangential method: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24000" y="3454403"/>
            <a:ext cx="5398914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228600" algn="l"/>
              </a:tabLst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In this method, the stadia hairs are not for taking readings. The readings being taken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against the horizontal cross hair.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66800" y="3975103"/>
            <a:ext cx="424635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12. What are the systems of tacheometry measurements?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24001" y="4318003"/>
            <a:ext cx="84478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The stadia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752601" y="4495802"/>
            <a:ext cx="703719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system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tangential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24001" y="5194302"/>
            <a:ext cx="304730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b.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Measurement by means of special instrument.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66800" y="5549903"/>
            <a:ext cx="299440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13. What are the types of stadia system?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24001" y="5892802"/>
            <a:ext cx="274113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Fixed hair method, Movable hair method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66802" y="6248403"/>
            <a:ext cx="315631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14. What is the principle of stadia method?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24000" y="6591302"/>
            <a:ext cx="542776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28600" algn="l"/>
              </a:tabLst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a.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 The method is based on the principle that the ratio of the perpendicular to the base is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constant to similar isosceles triangle.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92200" y="1016003"/>
            <a:ext cx="384990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1.3 CLASSIFICATION OF TRIANGULATION SYSTEM: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2200" y="1371600"/>
            <a:ext cx="5746766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basis of the classification of triangulation figures is the accuracy with which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length and azimuth of a line of the triangulation are determined. Triangulation systems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different accuracies depend on the extent and the purpose of the survey. The accepted grades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triangulation are: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49400" y="2070103"/>
            <a:ext cx="237885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 First order or Primary Triangulation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49402" y="2425703"/>
            <a:ext cx="270586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Second order or Secondary Triangulation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49399" y="2781303"/>
            <a:ext cx="243977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 Third order or Tertiary Triangulation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92200" y="3149603"/>
            <a:ext cx="38303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1.3.1 FIRST ORDER OR PRIMARY TRIANGULATION: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92200" y="3492500"/>
            <a:ext cx="5817298" cy="12567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first order triangulation is of the highest order and is employed either to determine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 earth’s  figure  or  to  furnish  the  most  precise  control  points  to  which  secondary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triangulation may be connected. The primary triangulation system embraces the vast area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(usually the whole of the country). Every precaution is taken in making linear and angular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measurements  and  in  performing  the  reductions.  The   following  are  the  general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specifications of the primary triangulation: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2201" y="4724403"/>
            <a:ext cx="167193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 Average triangle closure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2201" y="5080000"/>
            <a:ext cx="178895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Maximum triangle closure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2200" y="5435603"/>
            <a:ext cx="134011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 Length of base line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92200" y="5791202"/>
            <a:ext cx="20678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 Length of the sides of triangles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92200" y="6146802"/>
            <a:ext cx="13833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5. Actual error of base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92201" y="6502402"/>
            <a:ext cx="151964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6. Probable error of base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92201" y="6858002"/>
            <a:ext cx="17472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7. Discrepancy between two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31900" y="7213601"/>
            <a:ext cx="132247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measures of a section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92200" y="7569202"/>
            <a:ext cx="23980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8. Probable error or computed distance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92200" y="7924803"/>
            <a:ext cx="245740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9. Probable error in astronomic azimuth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292602" y="4584703"/>
            <a:ext cx="1612621" cy="1436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Less than 1 second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Not more than 3 seconds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5 to 15 kilometers</a:t>
            </a:r>
          </a:p>
          <a:p>
            <a:pPr>
              <a:lnSpc>
                <a:spcPts val="279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292602" y="5638799"/>
            <a:ext cx="1365117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2192">
              <a:lnSpc>
                <a:spcPts val="28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30 to 150 kilometers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1 in 300,000</a:t>
            </a:r>
          </a:p>
          <a:p>
            <a:pPr>
              <a:lnSpc>
                <a:spcPts val="279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305300" y="6502402"/>
            <a:ext cx="97142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1 in 1,000,000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267200" y="7213601"/>
            <a:ext cx="120065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10 mm kilometers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292602" y="7429500"/>
            <a:ext cx="1750479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1 in 60,000 to 1 in 250,000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0.5 seconds</a:t>
            </a:r>
          </a:p>
          <a:p>
            <a:pPr>
              <a:lnSpc>
                <a:spcPts val="27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92201" y="8280403"/>
            <a:ext cx="458798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1.3.2 SECONDARY ORDER OR SECONDARY TRIANGULATION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92201" y="8636002"/>
            <a:ext cx="581248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199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secondary triangulation consists of a number of points fixed within the framework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primary triangulation. The stations are fixed at close intervals so that the sizes of the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3937000" y="9017003"/>
            <a:ext cx="7213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644903" y="901703"/>
            <a:ext cx="59631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UNIT - II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2301" y="1066801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914403" y="1066801"/>
            <a:ext cx="178574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Permanent Bench mark: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622300" y="1422402"/>
            <a:ext cx="658353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These are established by different government departments like PWD, Railways, Irrigation etc., The RL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these points are determined with reference to G.T.S Benchmarks. Points on rocks, culvert, gate, pillars etc.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2302" y="1955802"/>
            <a:ext cx="207082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292100" algn="l"/>
              </a:tabLst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2.	Temporary Bench mark: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2300" y="2298701"/>
            <a:ext cx="648895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These are established temporarily whenever required. These are generally chosen to close the day’s work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to start the next days. Points on roofs, walls, basements etc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2301" y="2819402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914402" y="2819402"/>
            <a:ext cx="163185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Arbitrary Bench Mark: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622300" y="3175003"/>
            <a:ext cx="543418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When the RL of some fixed Points are assumed, they are termed a arbitrary Bench mark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2301" y="3517902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914402" y="3517902"/>
            <a:ext cx="164628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Extension of baseline: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622300" y="3873503"/>
            <a:ext cx="661559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length of baseline is usually not greater than 10 to 20 km. As it is not a often possible to sewed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favorable sight for a longer base. They usually practice is therefore to use short base &amp; Extend it by means.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forming well conditioned triangles.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22303" y="4584703"/>
            <a:ext cx="217636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292100" algn="l"/>
              </a:tabLst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	Trigonometrical levelling: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22300" y="4927602"/>
            <a:ext cx="668933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Trigonometrical levelling is the process of determining the differences of elevation of the given station from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observed vertical angles and known distance.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22301" y="5448302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6.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914402" y="5448302"/>
            <a:ext cx="173444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Axis Signal correction 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622302" y="5803903"/>
            <a:ext cx="618759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If the height of the signed is not the same as that of height of the instrument axis above the station,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correction known as the axis signal correction or eye &amp; objective correction is to be applied.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22301" y="6324602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7.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914402" y="6324602"/>
            <a:ext cx="155170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Geodetic Surveying 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622300" y="6692903"/>
            <a:ext cx="667169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this surveying, the shape of the earth is taken into account and all the lines lying in the surface are curved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lines. It is used for area greater than 250km</a:t>
            </a:r>
            <a:r>
              <a:rPr lang="en-CA" sz="802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. It is accurate. It is conducted by great geometrical survey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India.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22301" y="7378703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8.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914402" y="7378703"/>
            <a:ext cx="73417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Baseline 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622300" y="7734302"/>
            <a:ext cx="643445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Base line is laid down with great accuracy of measurement &amp; alignment as it forms the basis for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computations of triangulation system the length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22300" y="8077203"/>
            <a:ext cx="375904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the base line depends upon the grades of the triangulation.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22302" y="8432803"/>
            <a:ext cx="153567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292100" algn="l"/>
              </a:tabLst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9.	Laplace Station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22300" y="8610603"/>
            <a:ext cx="659475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At certain station, astronomical observations for azimuth &amp; longitude are also made on the station is called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Laplace station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22300" y="1257302"/>
            <a:ext cx="137165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10.  Triangulation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2300" y="1600201"/>
            <a:ext cx="661559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Triangulation is nothing but the system consists of not of interconnected triangles. In this method, knowing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length of one side and three angles, the length of other two sides of each triangle can be computed.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2300" y="2133603"/>
            <a:ext cx="94045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11.  Signals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2300" y="2476503"/>
            <a:ext cx="644727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Signal any object such as a pole target erected at a station upon which a sight is taken by a observer at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another station.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2300" y="3009903"/>
            <a:ext cx="155972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12.  Satellite Station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2300" y="3352802"/>
            <a:ext cx="660757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subsidiary station is established as near the true or principal station as possible, the station so established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is called a satellite station or eccentric station or false station.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2302" y="3886203"/>
            <a:ext cx="18113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13.  Reduction to centre: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2299" y="4229102"/>
            <a:ext cx="664444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If the true station were occupied by computing the corrections and apply them algebraically to the observed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values is generally known as reduction of centre.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2302" y="4762502"/>
            <a:ext cx="100187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14.  Base net: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2302" y="5105403"/>
            <a:ext cx="541654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series of triangles connecting the baseline to the main triangulation is called base net.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2302" y="5461002"/>
            <a:ext cx="151964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15.  Bench marking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22302" y="5803903"/>
            <a:ext cx="293670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is a fined reference point of known elevation.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71502" y="6159502"/>
            <a:ext cx="190411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16.  Types of Bench Mark: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1" y="6362699"/>
            <a:ext cx="2507097" cy="1038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Great Trigonometric survey Bench mark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Permanent Bench mark</a:t>
            </a:r>
          </a:p>
          <a:p>
            <a:pPr>
              <a:lnSpc>
                <a:spcPts val="27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7200903"/>
            <a:ext cx="136095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Arbitrary Bench mark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7556502"/>
            <a:ext cx="146995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Temporary Bench mark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22302" y="7734303"/>
            <a:ext cx="365805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17.  Equipments used for base line measurement: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79501" y="7924803"/>
            <a:ext cx="1519647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Marking stakes or tripod</a:t>
            </a:r>
          </a:p>
          <a:p>
            <a:pPr>
              <a:lnSpc>
                <a:spcPts val="12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79501" y="8077203"/>
            <a:ext cx="100828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Straining device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79500" y="8267702"/>
            <a:ext cx="1673535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Supporting stakes or tripod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Steel tape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79500" y="8788403"/>
            <a:ext cx="174406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Six number of thermometer.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22302" y="1079503"/>
            <a:ext cx="287418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292100" algn="l"/>
              </a:tabLst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18.	Methods used to measure baseline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9501" y="1422402"/>
            <a:ext cx="10788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Rigid bar method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9500" y="1625600"/>
            <a:ext cx="1133324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Wheeler’s method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Jaderin’s method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79501" y="2489203"/>
            <a:ext cx="1697581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Hunter’s short base method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Tacheometric method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2300" y="3009903"/>
            <a:ext cx="32421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292100" algn="l"/>
              </a:tabLst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19.	Two types of Trigonometrically leveling: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9502" y="3352802"/>
            <a:ext cx="196367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Plane Trigonometrical levelling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79501" y="3708403"/>
            <a:ext cx="217848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Geodetic Trigonometrical levelling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2300" y="4064002"/>
            <a:ext cx="238366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292100" algn="l"/>
              </a:tabLst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20.	Apparatus used in Baseline: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79501" y="4406903"/>
            <a:ext cx="66364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Rigid Bars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79500" y="4762502"/>
            <a:ext cx="113653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Flexible apparatus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2302" y="5118101"/>
            <a:ext cx="39353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292100" algn="l"/>
              </a:tabLst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21.	Corrections made while calculation of true length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79502" y="5461002"/>
            <a:ext cx="185627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Correction for absolute length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79502" y="5803903"/>
            <a:ext cx="165429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Correction for temperature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79501" y="6007100"/>
            <a:ext cx="1808187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Correction for pull or tension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Correction for Sag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79500" y="6870702"/>
            <a:ext cx="126797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Correction for Slope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606801" y="330203"/>
            <a:ext cx="586699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2-Marks</a:t>
            </a:r>
          </a:p>
          <a:p>
            <a:pPr>
              <a:lnSpc>
                <a:spcPts val="10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635002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371600" y="635002"/>
            <a:ext cx="51777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Errors: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371600" y="990602"/>
            <a:ext cx="212558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736600" algn="l"/>
                <a:tab pos="11811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Mistakes	(or)	gross   Errors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Systematic (or) Cumulative Errors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Accidental (or) Random Errors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1689102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371600" y="1689102"/>
            <a:ext cx="20358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Mistakes (or) Gauss Errors: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371600" y="2044703"/>
            <a:ext cx="533479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Depends upon the  observer,  a  mistake cannot  be corrected  unless the  observer get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training. The mistakes are errors that arise from inattention, inexperience, carelessness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poor judgement of confusion in the mind of observer.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2743201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371600" y="2743201"/>
            <a:ext cx="138018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Systematic Errors: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371600" y="3098800"/>
            <a:ext cx="5531964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systematic error is an error that under the same conditions will always be of the same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size and sign. It is simply due to the error in instrument. These errors may be regarded as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positive or negative according with whether they make the result too small (or) too great.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This effect is cumulative.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" y="3975102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371600" y="3975102"/>
            <a:ext cx="134652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Accidental Errors: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371600" y="4318003"/>
            <a:ext cx="553196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Accidental Errors are those which remain after mistakes and systematical errors have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been eliminated and are caused by the combination of reasons beyond the ability of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observer to control.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14400" y="5016503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371600" y="5016503"/>
            <a:ext cx="264816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Classification of Observer Quantity: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371600" y="5384802"/>
            <a:ext cx="2508700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914400" algn="l"/>
              </a:tabLst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 observer quantity may be classified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	as  Independent  Quantity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286000" y="5727702"/>
            <a:ext cx="13417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Conditioned Quantity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14400" y="6070602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6.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371601" y="6070602"/>
            <a:ext cx="164468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Independent Quantity: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371601" y="6426202"/>
            <a:ext cx="541334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is the one whose value is independent of the values of other quantities. It bears no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relation with any other quantity and hence change in the other quantities does not affect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71600" y="6946903"/>
            <a:ext cx="255198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value of this quantity. eg. R.L of B.M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14400" y="7645403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7.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1371600" y="7645403"/>
            <a:ext cx="162704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Conditioned Quantity: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371600" y="8001003"/>
            <a:ext cx="440184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is the one whose value is dependent upon the values of one (or) more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71601" y="8178803"/>
            <a:ext cx="504304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quantities. Its values bear a rigid relation to some other quantities. It is also called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“dependent quantities”.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"/>
          <p:cNvSpPr txBox="1"/>
          <p:nvPr/>
        </p:nvSpPr>
        <p:spPr>
          <a:xfrm>
            <a:off x="1143000" y="139702"/>
            <a:ext cx="129844" cy="3206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8.</a:t>
            </a:r>
          </a:p>
          <a:p>
            <a:pPr>
              <a:lnSpc>
                <a:spcPts val="12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1168400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9.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2044701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10.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3" y="2921003"/>
            <a:ext cx="20787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11.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41529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12.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66040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13.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78359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14.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85344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15.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00201" y="457202"/>
            <a:ext cx="497732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conditioned equation is the equation expressing the relation existing b/w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several dependent quantities. eg. In a ABC A+B+C=  180  . It  is a conditioned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equation.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71601" y="1168400"/>
            <a:ext cx="9569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Observation: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00200" y="1524003"/>
            <a:ext cx="532197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 observation is a numerical value of the measured quantity and may be either direct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00201" y="1689102"/>
            <a:ext cx="780663" cy="3462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(or) indirect.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71600" y="2044701"/>
            <a:ext cx="144110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Direct Observation: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00200" y="2387602"/>
            <a:ext cx="411971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direct observation is the one made directly on the quantity being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determined. Eg: Measurement of base line.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71602" y="2921003"/>
            <a:ext cx="156132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Indirect Observation: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00200" y="3263902"/>
            <a:ext cx="488755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 indirect observation is one in which the observed value is deduced from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measurement of some related quantities.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00201" y="3797302"/>
            <a:ext cx="303448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Eg: Measurement of Angle by repetition method.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71600" y="4152903"/>
            <a:ext cx="192719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Weight of an Observation: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600201" y="4495802"/>
            <a:ext cx="516006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weight of an observation is a number giving an indication of its precision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trust worthiness, when making a comparison between several quantities of different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worth.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600201" y="5194302"/>
            <a:ext cx="515044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If a certain observation of weight 4 it means that it is 4 times as much reliable as an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observation of weight 1.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600201" y="5727702"/>
            <a:ext cx="476412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When two quantities (or) observations are assumed to be equally reliable,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observed values are said to be of equal weight (or) of unit weight.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71601" y="6604002"/>
            <a:ext cx="178132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Weighted Observations: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600201" y="6959602"/>
            <a:ext cx="406040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Observations are weighted when different weights are assigned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them. Eg: A=30</a:t>
            </a:r>
            <a:r>
              <a:rPr lang="en-CA" sz="802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40’- wt 3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600201" y="7302502"/>
            <a:ext cx="1970091" cy="3462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means A is measured 3 times.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71600" y="7835902"/>
            <a:ext cx="219932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Observed value of a Quantity: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600201" y="8178803"/>
            <a:ext cx="505907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 observed value of a quantity is a value obtained when it is corrected for all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known errors. Observed value = Measured value ± errors (or) corrections.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371600" y="8534402"/>
            <a:ext cx="168103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True value of Quantity: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600200" y="8877302"/>
            <a:ext cx="342722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is the value which is obsolute free from all the errors.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292102"/>
            <a:ext cx="216406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16.</a:t>
            </a:r>
          </a:p>
          <a:p>
            <a:pPr>
              <a:lnSpc>
                <a:spcPts val="108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371600" y="292102"/>
            <a:ext cx="8025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True Error: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600200" y="647701"/>
            <a:ext cx="4890762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true error is the difference b/w the true value of the quantity and its observed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value. True value = True value - observed value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0201" y="1155702"/>
            <a:ext cx="508151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most probable value of the quantity is the value which is more likely to be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true value then any other value.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1689102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17.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371600" y="1689102"/>
            <a:ext cx="162063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Most probable Errors: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143000" y="2032003"/>
            <a:ext cx="553356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7200"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is defined as the quantity which added to and subtracted from the most probable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value, fixes the limit within which it is an even chance the true value of the measured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quantity must lie.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43000" y="2743201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18.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600200" y="2743201"/>
            <a:ext cx="112210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Residual Error: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600201" y="3086102"/>
            <a:ext cx="426238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is diff b/w the most probable value of the quantity and its observed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value. Residual Errors = most probable value - observed value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43000" y="36195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19.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600201" y="3619503"/>
            <a:ext cx="166231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Observation Equation: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600201" y="3975103"/>
            <a:ext cx="412452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is the relation b/w the observed quantity and its numerical value.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43000" y="43180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20.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600200" y="4318003"/>
            <a:ext cx="129202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Normal Equation: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600201" y="4673603"/>
            <a:ext cx="511678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 is the education which is formed by the multiplying each equation by the co-</a:t>
            </a:r>
            <a:r>
              <a:rPr lang="en-CA" sz="1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efficient of the unknown, whose normal equation is to be formed out by adding the</a:t>
            </a:r>
            <a:r>
              <a:rPr lang="en-CA" sz="1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equation thus formed</a:t>
            </a:r>
            <a:r>
              <a:rPr lang="en-CA" sz="1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CA" sz="1197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</a:pPr>
            <a:endParaRPr lang="en-CA" sz="1197" dirty="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568700" y="5727702"/>
            <a:ext cx="59420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dirty="0" smtClean="0">
                <a:solidFill>
                  <a:srgbClr val="000000"/>
                </a:solidFill>
                <a:latin typeface="Times New Roman Bold"/>
                <a:cs typeface="Times New Roman Bold"/>
              </a:rPr>
              <a:t>UNIT- IV</a:t>
            </a:r>
          </a:p>
          <a:p>
            <a:pPr>
              <a:lnSpc>
                <a:spcPts val="1380"/>
              </a:lnSpc>
            </a:pPr>
            <a:endParaRPr lang="en-CA" sz="1197" dirty="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606801" y="5905503"/>
            <a:ext cx="58669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2-Marks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14400" y="6248403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371600" y="6248403"/>
            <a:ext cx="128721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Celestial sphere 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1371600" y="6591302"/>
            <a:ext cx="550311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is an imaginary sphere on which the stars appear to lie or to be studded is known as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Celestial sphere.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14400" y="7124702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1371602" y="7124702"/>
            <a:ext cx="78226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Zenith (z) 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371600" y="7467601"/>
            <a:ext cx="552394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is the point on the upper portion of the celestial sphere marked by plumb line above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observer. It is the point on the celestial sphere immediately above the observer’s station.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14400" y="8001002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1371602" y="8001002"/>
            <a:ext cx="116487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Nadir (Z’, or, N):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1371600" y="8343903"/>
            <a:ext cx="553196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is the point on the lower portion of the celestial sphere marked by plumb line below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observer. It is the point on the celestial sphere vertically below the observer’s station.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2"/>
          <p:cNvSpPr txBox="1"/>
          <p:nvPr/>
        </p:nvSpPr>
        <p:spPr>
          <a:xfrm>
            <a:off x="914400" y="139702"/>
            <a:ext cx="129844" cy="3206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</a:t>
            </a:r>
          </a:p>
          <a:p>
            <a:pPr>
              <a:lnSpc>
                <a:spcPts val="12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1168400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2400302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6.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4152903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7.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5029202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8.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5905502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9.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67818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10.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3" y="7658103"/>
            <a:ext cx="20787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11.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8191501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12.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71602" y="469902"/>
            <a:ext cx="514884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It is also called true or Rational horizon or geocentric horizon. It is the great circle traced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upon the celestial sphere by that plane which is perpendicular to the zenith -Nadir line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and which passes through the centre of the earth.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1600" y="1168400"/>
            <a:ext cx="233076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47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The terrestrial poles and equator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71600" y="1511302"/>
            <a:ext cx="493564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The terrestrial poles are the two points in which the earth’s axis of notation meets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earth’s sphere.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71601" y="1866902"/>
            <a:ext cx="514724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The terrestrial equator is the greet circle of the earth, the plane of which is at right angles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to the axis of notation. The two poles are equidistant from it.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71600" y="2400302"/>
            <a:ext cx="223234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47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The celestial poles and equator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71600" y="2743203"/>
            <a:ext cx="508151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If the earth’s axis of rotation is produced indefinitely, it will meet the celestial sphere in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two points called the North &amp; South celestial poles (P and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71601" y="3263900"/>
            <a:ext cx="2096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P’).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71601" y="3619502"/>
            <a:ext cx="516166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The celestial equator is the great circle of the celestial sphere in which it is intersected by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he plane or terrestrial equator.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71600" y="4152903"/>
            <a:ext cx="12230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4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Sensible horizon: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71601" y="4495802"/>
            <a:ext cx="5039841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It is a circle in which a plane passing through the point of observation and tangential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the earth’s surface intersects with celestial sphere. The line of sight of an accurately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leveled telescope lies in this plane.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71600" y="5029202"/>
            <a:ext cx="113172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4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Visible horizon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71601" y="5372101"/>
            <a:ext cx="519533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It is a circle of contact, with the earth, of the cone of visual rays passing through the point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of observation.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71601" y="5905502"/>
            <a:ext cx="102175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47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Vertical circle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71600" y="6248403"/>
            <a:ext cx="484587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A vertical circle of the celestial sphere is great circle passing through the zenith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nadir. They all cut the celestial horizon at right angles.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1600" y="6781802"/>
            <a:ext cx="169213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47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The Observers Meridian: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71602" y="7124702"/>
            <a:ext cx="497732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The meridian of any particular point is that circle which passes through the zenith and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nadir of the point as well as through the poles.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371600" y="7658103"/>
            <a:ext cx="99386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47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Prime vertical: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371600" y="7835902"/>
            <a:ext cx="4781758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It is the particular vertical circle which is at right angles to the meridian and which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therefore passes through the east &amp; west points of horizon.</a:t>
            </a:r>
          </a:p>
          <a:p>
            <a:pPr>
              <a:lnSpc>
                <a:spcPts val="135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371600" y="8191501"/>
            <a:ext cx="100732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901700" algn="l"/>
              </a:tabLst>
            </a:pPr>
            <a:r>
              <a:rPr lang="en-CA" sz="1147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Latitude (</a:t>
            </a:r>
            <a:r>
              <a:rPr lang="en-CA" sz="1137" spc="-10" smtClean="0">
                <a:solidFill>
                  <a:srgbClr val="000000"/>
                </a:solidFill>
                <a:latin typeface="MS Mincho"/>
                <a:cs typeface="MS Mincho"/>
              </a:rPr>
              <a:t>θ</a:t>
            </a:r>
            <a:r>
              <a:rPr lang="en-CA" sz="1147" b="1" spc="-10" smtClean="0">
                <a:solidFill>
                  <a:srgbClr val="000000"/>
                </a:solidFill>
                <a:latin typeface="Times New Roman Bold"/>
                <a:cs typeface="Times New Roman Bold"/>
              </a:rPr>
              <a:t>	):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371601" y="8369303"/>
            <a:ext cx="516006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It is the angular distance of any place on the earth’s surface north or south of the equator,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mtClean="0">
                <a:solidFill>
                  <a:srgbClr val="000000"/>
                </a:solidFill>
                <a:latin typeface="Times New Roman"/>
                <a:cs typeface="Times New Roman"/>
              </a:rPr>
              <a:t>and is measured on the meridian of the place. It is also defined as the angle between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37" spc="-10" smtClean="0">
                <a:solidFill>
                  <a:srgbClr val="000000"/>
                </a:solidFill>
                <a:latin typeface="Times New Roman"/>
                <a:cs typeface="Times New Roman"/>
              </a:rPr>
              <a:t>zenith and the celestial equator.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"/>
          <p:cNvSpPr txBox="1"/>
          <p:nvPr/>
        </p:nvSpPr>
        <p:spPr>
          <a:xfrm>
            <a:off x="914400" y="139702"/>
            <a:ext cx="216406" cy="3206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13.</a:t>
            </a:r>
          </a:p>
          <a:p>
            <a:pPr>
              <a:lnSpc>
                <a:spcPts val="12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8509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14.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17526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15.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6416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16.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35179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17.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4559301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18.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5435603"/>
            <a:ext cx="192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19.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65024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20.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71600" y="457202"/>
            <a:ext cx="5206554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co-latitude of a place is the angular distance from the zenith to the pole. It is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complement of the latitude and equal to (90</a:t>
            </a:r>
            <a:r>
              <a:rPr lang="en-CA" sz="802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CA" sz="1197" smtClean="0">
                <a:solidFill>
                  <a:srgbClr val="000000"/>
                </a:solidFill>
                <a:latin typeface="MS Mincho"/>
                <a:cs typeface="MS Mincho"/>
              </a:rPr>
              <a:t> θ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  <a:p>
            <a:pPr>
              <a:lnSpc>
                <a:spcPts val="15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71600" y="850902"/>
            <a:ext cx="134492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The longitude (</a:t>
            </a:r>
            <a:r>
              <a:rPr lang="en-CA" sz="1207" b="1" smtClean="0">
                <a:solidFill>
                  <a:srgbClr val="000000"/>
                </a:solidFill>
                <a:latin typeface="Courier New Bold"/>
                <a:cs typeface="Courier New Bold"/>
              </a:rPr>
              <a:t>Ф</a:t>
            </a: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):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1600" y="1206503"/>
            <a:ext cx="549349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longitude of a place is the angle between a fixed reference meridian called the prime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or first meridian and the meridian of the place.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71600" y="1752602"/>
            <a:ext cx="116217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The altitude (</a:t>
            </a:r>
            <a:r>
              <a:rPr lang="en-CA" sz="1207" b="1" smtClean="0">
                <a:solidFill>
                  <a:srgbClr val="000000"/>
                </a:solidFill>
                <a:latin typeface="Segoe UI Bold"/>
                <a:cs typeface="Segoe UI Bold"/>
              </a:rPr>
              <a:t>α</a:t>
            </a: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):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71600" y="2108202"/>
            <a:ext cx="549990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altitude of celestial or heavenly body (i.e., a sun or star) is its angular distance above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horizon, measured on the vertical circle passing through the body.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71601" y="2641603"/>
            <a:ext cx="273953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The co-altitude or zenith distance (z):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71600" y="2984502"/>
            <a:ext cx="5334794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is the angular distance of heavenly body from the zenith. It is the complement of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altitude.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71601" y="3517902"/>
            <a:ext cx="97526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The Azimuth: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71602" y="3860803"/>
            <a:ext cx="526907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azimuth of a heavenly body is the angle between the observer’s meridian and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vertical circle passing through the body.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71600" y="4559301"/>
            <a:ext cx="120706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The Declination: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71601" y="4737100"/>
            <a:ext cx="5422959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declination f a celestial body is angular distance from the plane of the equator,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measured along the star’s meridian generally called the declination circle. Declination</a:t>
            </a:r>
            <a:r>
              <a:rPr lang="en-CA" sz="119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3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varies from 0</a:t>
            </a:r>
            <a:r>
              <a:rPr lang="en-CA" sz="802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 to 90</a:t>
            </a:r>
            <a:r>
              <a:rPr lang="en-CA" sz="802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, and is marked + or - according as the body is north or south of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equator.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71601" y="5435602"/>
            <a:ext cx="864019" cy="3462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Hour circle:</a:t>
            </a:r>
          </a:p>
          <a:p>
            <a:pPr>
              <a:lnSpc>
                <a:spcPts val="135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71600" y="5638798"/>
            <a:ext cx="5245026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Hour circles are great circles passing through the north and south celestial poles.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declination circle of a heavenly body is thus its hour circle.</a:t>
            </a:r>
          </a:p>
          <a:p>
            <a:pPr>
              <a:lnSpc>
                <a:spcPts val="276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71600" y="6502402"/>
            <a:ext cx="116378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The hour angle: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71600" y="6845302"/>
            <a:ext cx="542776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hour angle of a heavenly body is the angle between the observer’s meridian and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declination  circle  passing  through  the  body.  The  hour  angle  is  always  measured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westwards.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606800" y="8775703"/>
            <a:ext cx="133530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UNIT - V (2-Marks)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"/>
          <p:cNvSpPr txBox="1"/>
          <p:nvPr/>
        </p:nvSpPr>
        <p:spPr>
          <a:xfrm>
            <a:off x="914400" y="139702"/>
            <a:ext cx="129844" cy="3206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1.</a:t>
            </a:r>
          </a:p>
          <a:p>
            <a:pPr>
              <a:lnSpc>
                <a:spcPts val="12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1168400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1866900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3.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21003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4.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3797302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5.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4851401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6.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5905502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7.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7493001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8.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8712200"/>
            <a:ext cx="12984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9.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71601" y="469902"/>
            <a:ext cx="5455019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Hydrographic Survey is that branch of surveying which deals with the measurement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bodies of water. It is the art of delineating the submarine levels, contours and features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seas, gulfs, rivers and lakes.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71601" y="1168400"/>
            <a:ext cx="80791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Sounding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71601" y="1511303"/>
            <a:ext cx="43457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measurement of depth below the water surface is called sounding.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71601" y="1866900"/>
            <a:ext cx="45403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Tides: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71602" y="2222503"/>
            <a:ext cx="533639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All celestial bodies exert a gravitational force on each other. These forces of attraction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between earth &amp; other celestial bodies cause periodical variations in the level of water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surface, known as tides.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71600" y="2921003"/>
            <a:ext cx="150842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Equilibrium Theory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71600" y="3263902"/>
            <a:ext cx="535082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earth is covered all around by the ocean of uniform depth. The ocean is capable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assuming the equilibrium.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71600" y="3797302"/>
            <a:ext cx="118301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Mean sea level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71600" y="4140203"/>
            <a:ext cx="547746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Mean sea level may be defined as the mean level of the sea, obtained by taking the mean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of all the height of the tide as measured at hourly intervals over some states period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covering a whole number of complete tides.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71600" y="4851401"/>
            <a:ext cx="93936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Fathometer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71600" y="5194302"/>
            <a:ext cx="547585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fathometer is used for ocean sounding where the depth of water is too much and 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make a continuous and accurate record of depth of water below the boat or ship at which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is installed.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71601" y="5905502"/>
            <a:ext cx="165429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Photographic Survey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71600" y="6108700"/>
            <a:ext cx="5288307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is also called photogrametry. It is a method of surveying in which plant or maps are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prepared from photographs taken from Suitable camera station. It is divided into two.</a:t>
            </a:r>
          </a:p>
          <a:p>
            <a:pPr>
              <a:lnSpc>
                <a:spcPts val="276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743200" y="6959602"/>
            <a:ext cx="1460336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Terrestrial photography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Aerial photography</a:t>
            </a:r>
          </a:p>
          <a:p>
            <a:pPr>
              <a:lnSpc>
                <a:spcPts val="136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1600" y="7493001"/>
            <a:ext cx="127278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Photo theodolite: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71601" y="7835902"/>
            <a:ext cx="532357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is the combination of photo with theodolite and is used for taking photographs &amp;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measuring the angles which the vertical plane of collimation makes with the base line.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371600" y="8712200"/>
            <a:ext cx="144110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Stereoscopic pairs: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14400" y="6350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10.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371600" y="635002"/>
            <a:ext cx="64761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Parallax: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371600" y="838200"/>
            <a:ext cx="5354030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normal binocular vision the apparent movement of a point viewed first with one eye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and then the other is known a parallax.</a:t>
            </a:r>
          </a:p>
          <a:p>
            <a:pPr>
              <a:lnSpc>
                <a:spcPts val="28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3" y="1701802"/>
            <a:ext cx="20787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11.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371600" y="1701802"/>
            <a:ext cx="131125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Angle of Parallax: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371600" y="2044701"/>
            <a:ext cx="340157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is the angle of convergence of the two rays of vision.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24003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12.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371600" y="2400302"/>
            <a:ext cx="15340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Stereoscopic fusion: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371600" y="2755900"/>
            <a:ext cx="5546390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75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If a pair of photographs is taken of an object from two slightly different positions of the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camera and then viewed by an apparatus which ensures that the left eye sees only the left-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hand picture &amp; right eye is directed to the right hand picture, the two separate images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object will fuse together is the brain to provide the observer with spatial impression.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This is known as a Stereoscopic fusion.</a:t>
            </a:r>
          </a:p>
          <a:p>
            <a:pPr>
              <a:lnSpc>
                <a:spcPts val="1375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37973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13.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371600" y="3797302"/>
            <a:ext cx="86241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Stereo pair: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371600" y="4152903"/>
            <a:ext cx="541815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The pair of two such photographs is known as stereo pair. The effect of distortions exist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a single photograph may be eliminated through a large extend of stereo pairs.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14400" y="46736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14.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371600" y="4673602"/>
            <a:ext cx="93294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Parallax bar: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371602" y="5029202"/>
            <a:ext cx="542616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parallax bar used to measure difference of two points, consists of a bar which holds a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fixed plate of transparent material near the left end and a movable plate to the right end.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14400" y="55499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15.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371601" y="5549903"/>
            <a:ext cx="106920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Floating mark: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371600" y="5905502"/>
            <a:ext cx="550952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parallax bar, when the two dots are viewed properly under a stereoscope they fuse into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 single dot called floating mark.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14400" y="64262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16.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371602" y="6426202"/>
            <a:ext cx="70692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Mosaics 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1371601" y="6781803"/>
            <a:ext cx="487312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Such an assembly of getting series of overlapping photograph is called mosaic.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14400" y="69596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17.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1371601" y="6959603"/>
            <a:ext cx="195220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Types of EDM instrument 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200401" y="7315202"/>
            <a:ext cx="77104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Tellurimeter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Geodimeter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Distomats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14400" y="8013703"/>
            <a:ext cx="147957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457200" algn="l"/>
              </a:tabLst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18.	Cartography 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371600" y="8191503"/>
            <a:ext cx="546303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It is the marking and study of maps in all their aspects. It is an important branch of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graphics, since it is an extremely efficient way of manipulating, analyzing, &amp; expressing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ideas, forms &amp; relationships that occur in two &amp; three dimensional space.</a:t>
            </a:r>
          </a:p>
          <a:p>
            <a:pPr>
              <a:lnSpc>
                <a:spcPts val="135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14400" y="8877302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19.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1371600" y="8877302"/>
            <a:ext cx="134812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Cadastral survey :</a:t>
            </a:r>
          </a:p>
          <a:p>
            <a:pPr>
              <a:lnSpc>
                <a:spcPts val="1380"/>
              </a:lnSpc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1" y="444502"/>
            <a:ext cx="43281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CE6404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6210301" y="444502"/>
            <a:ext cx="76944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SURVEYING II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092200" y="1003302"/>
            <a:ext cx="551433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triangles formed are smaller than the primary triangulation. The instruments and methods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092201" y="1181103"/>
            <a:ext cx="541334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used are not of the same utmost refinement. The general specifications of the secondary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92200" y="1358903"/>
            <a:ext cx="106118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triangulation are: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92201" y="1892302"/>
            <a:ext cx="167193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1. Average triangle closure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4292603" y="1892302"/>
            <a:ext cx="3943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3 sec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092201" y="2247902"/>
            <a:ext cx="1788951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2. Maximum triangle closure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292603" y="2247902"/>
            <a:ext cx="39433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8 sec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092200" y="2603501"/>
            <a:ext cx="134011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3. Length of base line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4292601" y="2603501"/>
            <a:ext cx="78226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1.5 to 5 km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092201" y="2959102"/>
            <a:ext cx="184024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4. Length of sides of triangles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4292602" y="2959102"/>
            <a:ext cx="74379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8 to 65 km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92200" y="3314703"/>
            <a:ext cx="13833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5. Actual error of base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4292600" y="3314703"/>
            <a:ext cx="85600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1 in 150,000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092201" y="3670302"/>
            <a:ext cx="151964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6. Probable error of base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4305300" y="3670302"/>
            <a:ext cx="85600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1 in 500,000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092201" y="4025903"/>
            <a:ext cx="17472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7. Discrepancy between two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231900" y="4381500"/>
            <a:ext cx="132247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measures of a section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4267200" y="4381500"/>
            <a:ext cx="120065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20 mm kilometers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1092200" y="4737103"/>
            <a:ext cx="23980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8. Probable error or computed distance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4292601" y="4737103"/>
            <a:ext cx="167353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1 in 20,000 to 1 in 50,000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1092200" y="5092702"/>
            <a:ext cx="245740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9. Probable error in astronomic azimuth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4305300" y="5092702"/>
            <a:ext cx="50975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: 2.0 sec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1028700" y="9017003"/>
            <a:ext cx="20839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SCE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3937000" y="9017003"/>
            <a:ext cx="7213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5156202" y="9017003"/>
            <a:ext cx="182582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01" smtClean="0">
                <a:solidFill>
                  <a:srgbClr val="000000"/>
                </a:solidFill>
                <a:latin typeface="Calibri"/>
                <a:cs typeface="Calibri"/>
              </a:rPr>
              <a:t>Department of Civil Engineering</a:t>
            </a:r>
          </a:p>
          <a:p>
            <a:pPr>
              <a:lnSpc>
                <a:spcPts val="1265"/>
              </a:lnSpc>
            </a:pP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71600" y="292102"/>
            <a:ext cx="536685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endParaRPr lang="en-CA" sz="1197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en-CA" sz="1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Cadastral </a:t>
            </a:r>
            <a:r>
              <a:rPr lang="en-CA" sz="1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means, “Registration concern Land Survey”. It is of one of based on national</a:t>
            </a:r>
            <a:r>
              <a:rPr lang="en-CA" sz="11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dirty="0" smtClean="0">
                <a:solidFill>
                  <a:srgbClr val="000000"/>
                </a:solidFill>
                <a:latin typeface="Times New Roman"/>
                <a:cs typeface="Times New Roman"/>
              </a:rPr>
              <a:t>land survey based on land survey law.</a:t>
            </a:r>
          </a:p>
          <a:p>
            <a:pPr>
              <a:lnSpc>
                <a:spcPts val="1400"/>
              </a:lnSpc>
            </a:pPr>
            <a:endParaRPr lang="en-CA" sz="119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812803"/>
            <a:ext cx="21640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20.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371600" y="812803"/>
            <a:ext cx="92012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Modulation :</a:t>
            </a:r>
          </a:p>
          <a:p>
            <a:pPr>
              <a:lnSpc>
                <a:spcPts val="13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200401" y="1168401"/>
            <a:ext cx="702115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Amplitude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modulation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modulation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71600" y="2044701"/>
            <a:ext cx="5541582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amplitude modulation, the carrier wave has constant frequency &amp; the modulating wave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(the measurement wave) in formation is conveyed by the amplitude of the carrier wave.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In the frequency modulation the carrier wave has constant amplitude, while the frequency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varies in proportion to the amplitude of the modulation wave.</a:t>
            </a:r>
          </a:p>
          <a:p>
            <a:pPr>
              <a:lnSpc>
                <a:spcPts val="14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2921003"/>
            <a:ext cx="313977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457200" algn="l"/>
              </a:tabLst>
            </a:pPr>
            <a:r>
              <a:rPr lang="en-CA" sz="1207" b="1" smtClean="0">
                <a:solidFill>
                  <a:srgbClr val="000000"/>
                </a:solidFill>
                <a:latin typeface="Times New Roman Bold"/>
                <a:cs typeface="Times New Roman Bold"/>
              </a:rPr>
              <a:t>21.	Methods of Measuring Velocity flow: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87701" y="3263903"/>
            <a:ext cx="79348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Surface float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00400" y="3454403"/>
            <a:ext cx="1045158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Sub surface float</a:t>
            </a:r>
            <a:r>
              <a:rPr lang="en-CA" sz="1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197" smtClean="0">
                <a:solidFill>
                  <a:srgbClr val="000000"/>
                </a:solidFill>
                <a:latin typeface="Times New Roman"/>
              </a:rPr>
            </a:b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Velocity ropes</a:t>
            </a:r>
          </a:p>
          <a:p>
            <a:pPr>
              <a:lnSpc>
                <a:spcPts val="130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00400" y="3797302"/>
            <a:ext cx="255037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197" smtClean="0">
                <a:solidFill>
                  <a:srgbClr val="000000"/>
                </a:solidFill>
                <a:latin typeface="Times New Roman"/>
                <a:cs typeface="Times New Roman"/>
              </a:rPr>
              <a:t>Picot tube method &amp;Current meter mean.</a:t>
            </a:r>
          </a:p>
          <a:p>
            <a:pPr>
              <a:lnSpc>
                <a:spcPts val="1380"/>
              </a:lnSpc>
            </a:pPr>
            <a:endParaRPr lang="en-CA" sz="11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"/>
          <p:cNvSpPr txBox="1"/>
          <p:nvPr/>
        </p:nvSpPr>
        <p:spPr>
          <a:xfrm>
            <a:off x="2286000" y="101602"/>
            <a:ext cx="289201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18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378200" y="876302"/>
            <a:ext cx="62356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46" b="1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Reg. No. :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86002" y="1384302"/>
            <a:ext cx="2782813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508" b="1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Question Paper Code:</a:t>
            </a:r>
            <a:r>
              <a:rPr lang="en-CA" sz="1328" b="1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 </a:t>
            </a:r>
            <a:r>
              <a:rPr lang="en-CA" sz="1891" b="1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E3049</a:t>
            </a:r>
          </a:p>
          <a:p>
            <a:pPr>
              <a:lnSpc>
                <a:spcPts val="2185"/>
              </a:lnSpc>
            </a:pPr>
            <a:endParaRPr lang="en-CA" sz="156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70100" y="1841499"/>
            <a:ext cx="3403176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1282700" algn="l"/>
              </a:tabLst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B.E./B.Tech. DEGREE EXAMINATION, APRIL/MAY 2010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	Fourth Semester</a:t>
            </a:r>
          </a:p>
          <a:p>
            <a:pPr>
              <a:lnSpc>
                <a:spcPts val="260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40101" y="2654302"/>
            <a:ext cx="9922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Civil Engineering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84501" y="2857501"/>
            <a:ext cx="1659109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CE2254 — SURVEYING - II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	(Regulation 2008)</a:t>
            </a:r>
          </a:p>
          <a:p>
            <a:pPr>
              <a:lnSpc>
                <a:spcPts val="240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95400" y="3556003"/>
            <a:ext cx="108523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Time: Three hours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5105400" y="3556003"/>
            <a:ext cx="126637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Maximum: 100 Marks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3162300" y="3810002"/>
            <a:ext cx="134652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Answer ALL Questions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933702" y="4127503"/>
            <a:ext cx="184345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PART A — (10 </a:t>
            </a:r>
            <a:r>
              <a:rPr lang="en-CA" sz="1036" smtClean="0">
                <a:solidFill>
                  <a:srgbClr val="000000"/>
                </a:solidFill>
                <a:latin typeface="Arial Unicode MS"/>
                <a:cs typeface="Arial Unicode MS"/>
              </a:rPr>
              <a:t>×</a:t>
            </a: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 2 = 20 marks)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295400" y="4546603"/>
            <a:ext cx="11060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1.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625601" y="4546603"/>
            <a:ext cx="297837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Why is an anallactic lens provided in tacheometer?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295400" y="4965703"/>
            <a:ext cx="11060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2.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638300" y="4965703"/>
            <a:ext cx="435055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What are the multiplying constant and additive constant of a tacheometer?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295400" y="5372103"/>
            <a:ext cx="11060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3.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625602" y="5372103"/>
            <a:ext cx="213359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What is meant by phase of a signal?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295400" y="5778503"/>
            <a:ext cx="11060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4.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625601" y="5778503"/>
            <a:ext cx="292067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What do you understand by eccentricity of signal?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295400" y="6197603"/>
            <a:ext cx="11060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5.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625600" y="6197603"/>
            <a:ext cx="163346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Define conditioned quantity.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295400" y="6604002"/>
            <a:ext cx="11060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6.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1625599" y="6604002"/>
            <a:ext cx="256961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What is meant by weight of an observation?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1295400" y="7023102"/>
            <a:ext cx="11060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7.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1625602" y="7023102"/>
            <a:ext cx="149399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What is equation of time?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295400" y="7429502"/>
            <a:ext cx="11060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8.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1625601" y="7429502"/>
            <a:ext cx="259045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Distinguish between latitude and co-latitude.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1295400" y="7848602"/>
            <a:ext cx="11060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9.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1625600" y="7848602"/>
            <a:ext cx="219451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What do you understand by parallax?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1295400" y="8267702"/>
            <a:ext cx="232756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10.</a:t>
            </a:r>
            <a:r>
              <a:rPr lang="en-CA" sz="1036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  Distinguish between crab and drift.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286000" y="9677402"/>
            <a:ext cx="289201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33702" y="863602"/>
            <a:ext cx="184345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PART B — (5 </a:t>
            </a:r>
            <a:r>
              <a:rPr lang="en-CA" sz="1036" smtClean="0">
                <a:solidFill>
                  <a:srgbClr val="000000"/>
                </a:solidFill>
                <a:latin typeface="Arial Unicode MS"/>
                <a:cs typeface="Arial Unicode MS"/>
              </a:rPr>
              <a:t>×</a:t>
            </a: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 16 = 80 Marks)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5400" y="1244602"/>
            <a:ext cx="18434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11.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625600" y="12446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(a)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968500" y="1244602"/>
            <a:ext cx="11862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311402" y="1244602"/>
            <a:ext cx="388407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Derive the expressions for horizontal and vertical distance by fixed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311400" y="1409702"/>
            <a:ext cx="356027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hair method when the line of sight is inclined and staff is held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311402" y="1587503"/>
            <a:ext cx="54983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vertically.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6286500" y="15875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968500" y="1828802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2311400" y="1828802"/>
            <a:ext cx="345767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Determine the gradient from a point P to a point Q from the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2311401" y="2006602"/>
            <a:ext cx="390331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following observations carried out with a tacheometer fitted with an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2311400" y="2184403"/>
            <a:ext cx="86562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anallactic lens.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676402" y="2400302"/>
            <a:ext cx="2955937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Instrument station   Staff point   Bearing   Vertical angle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5168902" y="2400302"/>
            <a:ext cx="745397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Staff readings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2159000" y="2628903"/>
            <a:ext cx="92974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O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3111500" y="2628903"/>
            <a:ext cx="8015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P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3670300" y="2628903"/>
            <a:ext cx="24526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340º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4406900" y="2628903"/>
            <a:ext cx="248466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+17º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5041901" y="2628903"/>
            <a:ext cx="1043555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0.760, 1.455, 2.170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2159000" y="2857503"/>
            <a:ext cx="92974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O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3098800" y="2857503"/>
            <a:ext cx="92974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Q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3708400" y="2857503"/>
            <a:ext cx="177934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70º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4406900" y="2857503"/>
            <a:ext cx="248466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+12º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5041901" y="2857503"/>
            <a:ext cx="1043555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0.655, 1.845, 3.150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2311400" y="3111502"/>
            <a:ext cx="351538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Assume that the staff is held vertical and that the multiplying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2311400" y="3289303"/>
            <a:ext cx="195085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constant of the instrument is 100.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6286500" y="32893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3797300" y="3556003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Or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1625600" y="38735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(b)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1968500" y="3873503"/>
            <a:ext cx="11862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2311400" y="3873503"/>
            <a:ext cx="321241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Explain the objectives and theory of the anallactic lens.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6286500" y="38735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1968500" y="4114803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2311400" y="4114803"/>
            <a:ext cx="331340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The following are the observations taken by a theodolite.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1638300" y="4330700"/>
            <a:ext cx="310020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Inst. station   Staff station   Target   Vertical angle   Staff reading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5422902" y="4330700"/>
            <a:ext cx="43601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Remarks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1904999" y="4546601"/>
            <a:ext cx="7213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A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2603500" y="4546601"/>
            <a:ext cx="161904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BM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3136903" y="4546601"/>
            <a:ext cx="298159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Lower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42" name="TextBox 42"/>
          <p:cNvSpPr txBox="1"/>
          <p:nvPr/>
        </p:nvSpPr>
        <p:spPr>
          <a:xfrm>
            <a:off x="3835401" y="4546601"/>
            <a:ext cx="198772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-12º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43" name="TextBox 43"/>
          <p:cNvSpPr txBox="1"/>
          <p:nvPr/>
        </p:nvSpPr>
        <p:spPr>
          <a:xfrm>
            <a:off x="4610100" y="4546601"/>
            <a:ext cx="274114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0.650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44" name="TextBox 44"/>
          <p:cNvSpPr txBox="1"/>
          <p:nvPr/>
        </p:nvSpPr>
        <p:spPr>
          <a:xfrm>
            <a:off x="5194301" y="4546601"/>
            <a:ext cx="77264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RL of the bench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45" name="TextBox 45"/>
          <p:cNvSpPr txBox="1"/>
          <p:nvPr/>
        </p:nvSpPr>
        <p:spPr>
          <a:xfrm>
            <a:off x="5194300" y="4686301"/>
            <a:ext cx="881652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mark = 500.500 m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3136903" y="4762500"/>
            <a:ext cx="298159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Upper</a:t>
            </a:r>
          </a:p>
          <a:p>
            <a:pPr>
              <a:lnSpc>
                <a:spcPts val="765"/>
              </a:lnSpc>
            </a:pPr>
            <a:endParaRPr/>
          </a:p>
        </p:txBody>
      </p:sp>
      <p:sp>
        <p:nvSpPr>
          <p:cNvPr id="47" name="TextBox 47"/>
          <p:cNvSpPr txBox="1"/>
          <p:nvPr/>
        </p:nvSpPr>
        <p:spPr>
          <a:xfrm>
            <a:off x="3860800" y="4762500"/>
            <a:ext cx="13785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-9º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48" name="TextBox 48"/>
          <p:cNvSpPr txBox="1"/>
          <p:nvPr/>
        </p:nvSpPr>
        <p:spPr>
          <a:xfrm>
            <a:off x="4610100" y="4762500"/>
            <a:ext cx="274114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2.550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49" name="TextBox 49"/>
          <p:cNvSpPr txBox="1"/>
          <p:nvPr/>
        </p:nvSpPr>
        <p:spPr>
          <a:xfrm>
            <a:off x="1904999" y="4978400"/>
            <a:ext cx="7213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A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50" name="TextBox 50"/>
          <p:cNvSpPr txBox="1"/>
          <p:nvPr/>
        </p:nvSpPr>
        <p:spPr>
          <a:xfrm>
            <a:off x="2654300" y="4978400"/>
            <a:ext cx="7213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B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51" name="TextBox 51"/>
          <p:cNvSpPr txBox="1"/>
          <p:nvPr/>
        </p:nvSpPr>
        <p:spPr>
          <a:xfrm>
            <a:off x="3136903" y="4978400"/>
            <a:ext cx="298159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Lower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52" name="TextBox 52"/>
          <p:cNvSpPr txBox="1"/>
          <p:nvPr/>
        </p:nvSpPr>
        <p:spPr>
          <a:xfrm>
            <a:off x="3860800" y="4978400"/>
            <a:ext cx="13785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-6º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53" name="TextBox 53"/>
          <p:cNvSpPr txBox="1"/>
          <p:nvPr/>
        </p:nvSpPr>
        <p:spPr>
          <a:xfrm>
            <a:off x="4610100" y="4978400"/>
            <a:ext cx="274114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1.255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54" name="TextBox 54"/>
          <p:cNvSpPr txBox="1"/>
          <p:nvPr/>
        </p:nvSpPr>
        <p:spPr>
          <a:xfrm>
            <a:off x="3136903" y="5181600"/>
            <a:ext cx="298159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Upper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55" name="TextBox 55"/>
          <p:cNvSpPr txBox="1"/>
          <p:nvPr/>
        </p:nvSpPr>
        <p:spPr>
          <a:xfrm>
            <a:off x="3860800" y="5181600"/>
            <a:ext cx="16350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+4º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56" name="TextBox 56"/>
          <p:cNvSpPr txBox="1"/>
          <p:nvPr/>
        </p:nvSpPr>
        <p:spPr>
          <a:xfrm>
            <a:off x="4610100" y="5181600"/>
            <a:ext cx="274114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en-CA" sz="845" smtClean="0">
                <a:solidFill>
                  <a:srgbClr val="000000"/>
                </a:solidFill>
                <a:latin typeface="Century Schoolbook"/>
                <a:cs typeface="Century Schoolbook"/>
              </a:rPr>
              <a:t>3.100</a:t>
            </a:r>
          </a:p>
          <a:p>
            <a:pPr>
              <a:lnSpc>
                <a:spcPts val="975"/>
              </a:lnSpc>
            </a:pPr>
            <a:endParaRPr/>
          </a:p>
        </p:txBody>
      </p:sp>
      <p:sp>
        <p:nvSpPr>
          <p:cNvPr id="57" name="TextBox 57"/>
          <p:cNvSpPr txBox="1"/>
          <p:nvPr/>
        </p:nvSpPr>
        <p:spPr>
          <a:xfrm>
            <a:off x="2311400" y="5435602"/>
            <a:ext cx="347851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Find out the R.L of B and the distance between the BM and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8" name="TextBox 58"/>
          <p:cNvSpPr txBox="1"/>
          <p:nvPr/>
        </p:nvSpPr>
        <p:spPr>
          <a:xfrm>
            <a:off x="2311401" y="5600702"/>
            <a:ext cx="55143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station B.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9" name="TextBox 59"/>
          <p:cNvSpPr txBox="1"/>
          <p:nvPr/>
        </p:nvSpPr>
        <p:spPr>
          <a:xfrm>
            <a:off x="6286500" y="56007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0" name="TextBox 60"/>
          <p:cNvSpPr txBox="1"/>
          <p:nvPr/>
        </p:nvSpPr>
        <p:spPr>
          <a:xfrm>
            <a:off x="1295400" y="5994402"/>
            <a:ext cx="18434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12.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1" name="TextBox 61"/>
          <p:cNvSpPr txBox="1"/>
          <p:nvPr/>
        </p:nvSpPr>
        <p:spPr>
          <a:xfrm>
            <a:off x="1638300" y="59944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(a)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2" name="TextBox 62"/>
          <p:cNvSpPr txBox="1"/>
          <p:nvPr/>
        </p:nvSpPr>
        <p:spPr>
          <a:xfrm>
            <a:off x="1968500" y="5994402"/>
            <a:ext cx="11862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3" name="TextBox 63"/>
          <p:cNvSpPr txBox="1"/>
          <p:nvPr/>
        </p:nvSpPr>
        <p:spPr>
          <a:xfrm>
            <a:off x="2311401" y="5994402"/>
            <a:ext cx="393056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What is meant by a satellite station and reduction to centre? Derive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4" name="TextBox 64"/>
          <p:cNvSpPr txBox="1"/>
          <p:nvPr/>
        </p:nvSpPr>
        <p:spPr>
          <a:xfrm>
            <a:off x="2311401" y="6172202"/>
            <a:ext cx="372537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the expression for reducing the angles measured at the satellite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5" name="TextBox 65"/>
          <p:cNvSpPr txBox="1"/>
          <p:nvPr/>
        </p:nvSpPr>
        <p:spPr>
          <a:xfrm>
            <a:off x="2311401" y="6337303"/>
            <a:ext cx="97943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station to centre.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6" name="TextBox 66"/>
          <p:cNvSpPr txBox="1"/>
          <p:nvPr/>
        </p:nvSpPr>
        <p:spPr>
          <a:xfrm>
            <a:off x="6286500" y="63373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7" name="TextBox 67"/>
          <p:cNvSpPr txBox="1"/>
          <p:nvPr/>
        </p:nvSpPr>
        <p:spPr>
          <a:xfrm>
            <a:off x="1968500" y="6591302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8" name="TextBox 68"/>
          <p:cNvSpPr txBox="1"/>
          <p:nvPr/>
        </p:nvSpPr>
        <p:spPr>
          <a:xfrm>
            <a:off x="2311400" y="6591302"/>
            <a:ext cx="37398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The following observations were made on a satellite station S to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9" name="TextBox 69"/>
          <p:cNvSpPr txBox="1"/>
          <p:nvPr/>
        </p:nvSpPr>
        <p:spPr>
          <a:xfrm>
            <a:off x="2311400" y="6756403"/>
            <a:ext cx="129683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determine angle BAC.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70" name="TextBox 70"/>
          <p:cNvSpPr txBox="1"/>
          <p:nvPr/>
        </p:nvSpPr>
        <p:spPr>
          <a:xfrm>
            <a:off x="2882902" y="6972302"/>
            <a:ext cx="1030731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Line   Length   Line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71" name="TextBox 71"/>
          <p:cNvSpPr txBox="1"/>
          <p:nvPr/>
        </p:nvSpPr>
        <p:spPr>
          <a:xfrm>
            <a:off x="4318000" y="6972302"/>
            <a:ext cx="416781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Bearing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72" name="TextBox 72"/>
          <p:cNvSpPr txBox="1"/>
          <p:nvPr/>
        </p:nvSpPr>
        <p:spPr>
          <a:xfrm>
            <a:off x="2933700" y="7200903"/>
            <a:ext cx="16030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SA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73" name="TextBox 73"/>
          <p:cNvSpPr txBox="1"/>
          <p:nvPr/>
        </p:nvSpPr>
        <p:spPr>
          <a:xfrm>
            <a:off x="3263901" y="7200903"/>
            <a:ext cx="730969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9.500 m    SA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74" name="TextBox 74"/>
          <p:cNvSpPr txBox="1"/>
          <p:nvPr/>
        </p:nvSpPr>
        <p:spPr>
          <a:xfrm>
            <a:off x="4292602" y="7200903"/>
            <a:ext cx="480901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0º 00'00''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75" name="TextBox 75"/>
          <p:cNvSpPr txBox="1"/>
          <p:nvPr/>
        </p:nvSpPr>
        <p:spPr>
          <a:xfrm>
            <a:off x="2921000" y="7429502"/>
            <a:ext cx="16030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AB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76" name="TextBox 76"/>
          <p:cNvSpPr txBox="1"/>
          <p:nvPr/>
        </p:nvSpPr>
        <p:spPr>
          <a:xfrm>
            <a:off x="3289302" y="7429502"/>
            <a:ext cx="697307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2950 m    SB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77" name="TextBox 77"/>
          <p:cNvSpPr txBox="1"/>
          <p:nvPr/>
        </p:nvSpPr>
        <p:spPr>
          <a:xfrm>
            <a:off x="4241802" y="7429502"/>
            <a:ext cx="581891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78º 46' 00''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78" name="TextBox 78"/>
          <p:cNvSpPr txBox="1"/>
          <p:nvPr/>
        </p:nvSpPr>
        <p:spPr>
          <a:xfrm>
            <a:off x="2921000" y="7658103"/>
            <a:ext cx="166712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AC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79" name="TextBox 79"/>
          <p:cNvSpPr txBox="1"/>
          <p:nvPr/>
        </p:nvSpPr>
        <p:spPr>
          <a:xfrm>
            <a:off x="3289302" y="7658103"/>
            <a:ext cx="703719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3525 m    SC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80" name="TextBox 80"/>
          <p:cNvSpPr txBox="1"/>
          <p:nvPr/>
        </p:nvSpPr>
        <p:spPr>
          <a:xfrm>
            <a:off x="4216402" y="7658103"/>
            <a:ext cx="649217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35" smtClean="0">
                <a:solidFill>
                  <a:srgbClr val="000000"/>
                </a:solidFill>
                <a:latin typeface="Century Schoolbook"/>
                <a:cs typeface="Century Schoolbook"/>
              </a:rPr>
              <a:t>100º 15' 00''</a:t>
            </a:r>
          </a:p>
          <a:p>
            <a:pPr>
              <a:lnSpc>
                <a:spcPts val="1090"/>
              </a:lnSpc>
            </a:pPr>
            <a:endParaRPr/>
          </a:p>
        </p:txBody>
      </p:sp>
      <p:sp>
        <p:nvSpPr>
          <p:cNvPr id="81" name="TextBox 81"/>
          <p:cNvSpPr txBox="1"/>
          <p:nvPr/>
        </p:nvSpPr>
        <p:spPr>
          <a:xfrm>
            <a:off x="2311400" y="7924803"/>
            <a:ext cx="147957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Calculate the angle BAC.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82" name="TextBox 82"/>
          <p:cNvSpPr txBox="1"/>
          <p:nvPr/>
        </p:nvSpPr>
        <p:spPr>
          <a:xfrm>
            <a:off x="6286500" y="79248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83" name="TextBox 83"/>
          <p:cNvSpPr txBox="1"/>
          <p:nvPr/>
        </p:nvSpPr>
        <p:spPr>
          <a:xfrm>
            <a:off x="3797300" y="8242302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Or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3835400" y="8851903"/>
            <a:ext cx="7373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2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85" name="TextBox 85"/>
          <p:cNvSpPr txBox="1"/>
          <p:nvPr/>
        </p:nvSpPr>
        <p:spPr>
          <a:xfrm>
            <a:off x="5969002" y="8851903"/>
            <a:ext cx="46487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36" b="1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E 3049</a:t>
            </a:r>
          </a:p>
          <a:p>
            <a:pPr>
              <a:lnSpc>
                <a:spcPts val="1320"/>
              </a:lnSpc>
            </a:pP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25600" y="850902"/>
            <a:ext cx="439383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  <a:tabLst>
                <a:tab pos="342900" algn="l"/>
                <a:tab pos="685800" algn="l"/>
              </a:tabLst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(b)	(i)	How do you determine the intervisibility of triangulation station?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86500" y="10287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(7)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68501" y="1270002"/>
            <a:ext cx="417582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  <a:tabLst>
                <a:tab pos="342900" algn="l"/>
              </a:tabLst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(ii)	The elevation of two triangulation stations A and B, 150 km apart,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11400" y="1435100"/>
            <a:ext cx="3824765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are 250 m and 1050 m above MSL. The elevation of two peaks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C and D on the profile between satellite stations are 300 m and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550 m respectively. The distance AC = 50 km and AD = 85 km.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Design a suitable signal required at B, so that it is visible from the</a:t>
            </a:r>
          </a:p>
          <a:p>
            <a:pPr>
              <a:lnSpc>
                <a:spcPts val="136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11402" y="2133602"/>
            <a:ext cx="100187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ground station A.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6286500" y="21336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(9)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295400" y="2527302"/>
            <a:ext cx="18434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13.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625600" y="25273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(a)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968500" y="2527302"/>
            <a:ext cx="11862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2311400" y="2527302"/>
            <a:ext cx="3579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What do you understand by the terms station adjustment and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2311400" y="2692402"/>
            <a:ext cx="371736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figure adjustment and also explain the method of adjustment by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2311400" y="2870203"/>
            <a:ext cx="82394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least squares.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6286500" y="28702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968500" y="3111502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2311400" y="3111502"/>
            <a:ext cx="323486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The angles of a triangle ABC recorded were as follows: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2311401" y="3365502"/>
            <a:ext cx="88646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A = 77º 14' 20’’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3835401" y="3365502"/>
            <a:ext cx="49372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weight 4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2311401" y="3606803"/>
            <a:ext cx="88646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B = 49º 40' 35’’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3835401" y="3606803"/>
            <a:ext cx="49372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weight 3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2311400" y="3848103"/>
            <a:ext cx="894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C = 53º 04' 52’’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3835401" y="3848103"/>
            <a:ext cx="49372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weight 2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2311400" y="4102103"/>
            <a:ext cx="233237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Give the corrected values of the angles.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6286500" y="41021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3797300" y="4343402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Or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1625600" y="46609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(b)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1968500" y="4660903"/>
            <a:ext cx="11862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2311401" y="4660902"/>
            <a:ext cx="38744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What is meant by weight of an observation and enumerate laws of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2311400" y="4838703"/>
            <a:ext cx="146995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weights giving examples.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6286500" y="48387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1968500" y="5080003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2311401" y="5080003"/>
            <a:ext cx="296074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The following are the observed values of an angle.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2654300" y="5321302"/>
            <a:ext cx="33823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Angle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3835400" y="5321302"/>
            <a:ext cx="38311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weight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2311401" y="5575302"/>
            <a:ext cx="64761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18º 09' 18’’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3975100" y="5575302"/>
            <a:ext cx="7373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2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2311401" y="5816603"/>
            <a:ext cx="64761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18º 09' 19’’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3975100" y="5816603"/>
            <a:ext cx="7373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3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2311401" y="6057903"/>
            <a:ext cx="64761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18º 09' 20’’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3975100" y="6057903"/>
            <a:ext cx="7373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2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2" name="TextBox 42"/>
          <p:cNvSpPr txBox="1"/>
          <p:nvPr/>
        </p:nvSpPr>
        <p:spPr>
          <a:xfrm>
            <a:off x="2311402" y="6299202"/>
            <a:ext cx="391613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Determine probable error of observation of weight 3 and that of the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3" name="TextBox 43"/>
          <p:cNvSpPr txBox="1"/>
          <p:nvPr/>
        </p:nvSpPr>
        <p:spPr>
          <a:xfrm>
            <a:off x="2311400" y="6477003"/>
            <a:ext cx="154689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weighted arithmetic mean.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4" name="TextBox 44"/>
          <p:cNvSpPr txBox="1"/>
          <p:nvPr/>
        </p:nvSpPr>
        <p:spPr>
          <a:xfrm>
            <a:off x="6286500" y="64770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5" name="TextBox 45"/>
          <p:cNvSpPr txBox="1"/>
          <p:nvPr/>
        </p:nvSpPr>
        <p:spPr>
          <a:xfrm>
            <a:off x="1295400" y="6794503"/>
            <a:ext cx="18434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14.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1625600" y="67945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(a)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7" name="TextBox 47"/>
          <p:cNvSpPr txBox="1"/>
          <p:nvPr/>
        </p:nvSpPr>
        <p:spPr>
          <a:xfrm>
            <a:off x="1968500" y="6794503"/>
            <a:ext cx="11862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8" name="TextBox 48"/>
          <p:cNvSpPr txBox="1"/>
          <p:nvPr/>
        </p:nvSpPr>
        <p:spPr>
          <a:xfrm>
            <a:off x="2311401" y="6794503"/>
            <a:ext cx="384239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What is equation of time? Show that it vanishes four times a year.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9" name="TextBox 49"/>
          <p:cNvSpPr txBox="1"/>
          <p:nvPr/>
        </p:nvSpPr>
        <p:spPr>
          <a:xfrm>
            <a:off x="6286500" y="69723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0" name="TextBox 50"/>
          <p:cNvSpPr txBox="1"/>
          <p:nvPr/>
        </p:nvSpPr>
        <p:spPr>
          <a:xfrm>
            <a:off x="1968500" y="7213603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1" name="TextBox 51"/>
          <p:cNvSpPr txBox="1"/>
          <p:nvPr/>
        </p:nvSpPr>
        <p:spPr>
          <a:xfrm>
            <a:off x="2311401" y="7213603"/>
            <a:ext cx="390491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Determine the hour angle and declination of star from the following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2" name="TextBox 52"/>
          <p:cNvSpPr txBox="1"/>
          <p:nvPr/>
        </p:nvSpPr>
        <p:spPr>
          <a:xfrm>
            <a:off x="2311400" y="7391402"/>
            <a:ext cx="33182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data :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3" name="TextBox 53"/>
          <p:cNvSpPr txBox="1"/>
          <p:nvPr/>
        </p:nvSpPr>
        <p:spPr>
          <a:xfrm>
            <a:off x="2654300" y="7632703"/>
            <a:ext cx="106760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Altitude of the star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4" name="TextBox 54"/>
          <p:cNvSpPr txBox="1"/>
          <p:nvPr/>
        </p:nvSpPr>
        <p:spPr>
          <a:xfrm>
            <a:off x="4165600" y="7632703"/>
            <a:ext cx="40556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22º 30'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5" name="TextBox 55"/>
          <p:cNvSpPr txBox="1"/>
          <p:nvPr/>
        </p:nvSpPr>
        <p:spPr>
          <a:xfrm>
            <a:off x="2654300" y="7874003"/>
            <a:ext cx="106760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Altitude of the star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6" name="TextBox 56"/>
          <p:cNvSpPr txBox="1"/>
          <p:nvPr/>
        </p:nvSpPr>
        <p:spPr>
          <a:xfrm>
            <a:off x="4165602" y="7874003"/>
            <a:ext cx="39433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145º E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7" name="TextBox 57"/>
          <p:cNvSpPr txBox="1"/>
          <p:nvPr/>
        </p:nvSpPr>
        <p:spPr>
          <a:xfrm>
            <a:off x="2654300" y="8128002"/>
            <a:ext cx="179536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Latitude of the observer 49º N.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8" name="TextBox 58"/>
          <p:cNvSpPr txBox="1"/>
          <p:nvPr/>
        </p:nvSpPr>
        <p:spPr>
          <a:xfrm>
            <a:off x="6286500" y="81280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9" name="TextBox 59"/>
          <p:cNvSpPr txBox="1"/>
          <p:nvPr/>
        </p:nvSpPr>
        <p:spPr>
          <a:xfrm>
            <a:off x="3797300" y="8382002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Or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3835400" y="8851903"/>
            <a:ext cx="7373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3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61" name="TextBox 61"/>
          <p:cNvSpPr txBox="1"/>
          <p:nvPr/>
        </p:nvSpPr>
        <p:spPr>
          <a:xfrm>
            <a:off x="5969002" y="8851903"/>
            <a:ext cx="46487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36" b="1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E 3049</a:t>
            </a:r>
          </a:p>
          <a:p>
            <a:pPr>
              <a:lnSpc>
                <a:spcPts val="1320"/>
              </a:lnSpc>
            </a:pP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25600" y="8509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(b)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968500" y="850902"/>
            <a:ext cx="11862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311401" y="850902"/>
            <a:ext cx="384720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What  are  parallax  and  refraction  and  how  do  they  affect  the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2311401" y="1003302"/>
            <a:ext cx="322363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measurements of vertical angles in astronomical work?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6286500" y="10033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968500" y="1231903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311401" y="1231903"/>
            <a:ext cx="390331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If the GST of GMN is 13</a:t>
            </a:r>
            <a:r>
              <a:rPr lang="en-CA" sz="653" smtClean="0">
                <a:solidFill>
                  <a:srgbClr val="000000"/>
                </a:solidFill>
                <a:latin typeface="Century Schoolbook"/>
                <a:cs typeface="Century Schoolbook"/>
              </a:rPr>
              <a:t>h </a:t>
            </a: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29</a:t>
            </a:r>
            <a:r>
              <a:rPr lang="en-CA" sz="653" smtClean="0">
                <a:solidFill>
                  <a:srgbClr val="000000"/>
                </a:solidFill>
                <a:latin typeface="Century Schoolbook"/>
                <a:cs typeface="Century Schoolbook"/>
              </a:rPr>
              <a:t>m</a:t>
            </a: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 28</a:t>
            </a:r>
            <a:r>
              <a:rPr lang="en-CA" sz="653" smtClean="0">
                <a:solidFill>
                  <a:srgbClr val="000000"/>
                </a:solidFill>
                <a:latin typeface="Century Schoolbook"/>
                <a:cs typeface="Century Schoolbook"/>
              </a:rPr>
              <a:t>s</a:t>
            </a: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, what will be the HA of the star of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2311401" y="1397002"/>
            <a:ext cx="396903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RA 22</a:t>
            </a:r>
            <a:r>
              <a:rPr lang="en-CA" sz="653" smtClean="0">
                <a:solidFill>
                  <a:srgbClr val="000000"/>
                </a:solidFill>
                <a:latin typeface="Century Schoolbook"/>
                <a:cs typeface="Century Schoolbook"/>
              </a:rPr>
              <a:t>h </a:t>
            </a: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19</a:t>
            </a:r>
            <a:r>
              <a:rPr lang="en-CA" sz="653" smtClean="0">
                <a:solidFill>
                  <a:srgbClr val="000000"/>
                </a:solidFill>
                <a:latin typeface="Century Schoolbook"/>
                <a:cs typeface="Century Schoolbook"/>
              </a:rPr>
              <a:t>m</a:t>
            </a: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 20</a:t>
            </a:r>
            <a:r>
              <a:rPr lang="en-CA" sz="653" smtClean="0">
                <a:solidFill>
                  <a:srgbClr val="000000"/>
                </a:solidFill>
                <a:latin typeface="Century Schoolbook"/>
                <a:cs typeface="Century Schoolbook"/>
              </a:rPr>
              <a:t>s</a:t>
            </a: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 at a place in longitude 120º 32' W at 2.10 A.M, GMT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2311401" y="1549402"/>
            <a:ext cx="8319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0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the same day.</a:t>
            </a:r>
          </a:p>
          <a:p>
            <a:pPr>
              <a:lnSpc>
                <a:spcPts val="118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6286500" y="15494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295400" y="1854202"/>
            <a:ext cx="18434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15.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625598" y="1854202"/>
            <a:ext cx="3563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(a)    Write in detail about the methods of locating soundings.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6223000" y="1854202"/>
            <a:ext cx="23724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(16)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797300" y="2159003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Or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625600" y="23876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(b)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968500" y="2387602"/>
            <a:ext cx="11862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2311400" y="2387602"/>
            <a:ext cx="366927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Derive the parallax equation for determining the heights from a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2311400" y="2540002"/>
            <a:ext cx="163506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pair of vertical photographs.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6286500" y="25400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968500" y="2768603"/>
            <a:ext cx="14747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(ii)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2311401" y="2768603"/>
            <a:ext cx="38776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Two  ground  points  A  and  B  appear  on  a  pair  of  overlapping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2311401" y="2933702"/>
            <a:ext cx="4050789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photographs which have been taken from a height of 3600 m above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mean sea level. The base lines as measured on the two photographs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are 89.5 and 90.5 mm respectively. The mean parallax bar readings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for A and B are 29.32 and 30.82 mm. If the elevation of A above the</a:t>
            </a:r>
          </a:p>
          <a:p>
            <a:pPr>
              <a:lnSpc>
                <a:spcPts val="123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311400" y="3556003"/>
            <a:ext cx="328936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mean sea level is 230.35 m, compute the elevation of B.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6286500" y="35560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3479801" y="4152903"/>
            <a:ext cx="79829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——————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35400" y="8851903"/>
            <a:ext cx="73738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36" smtClean="0">
                <a:solidFill>
                  <a:srgbClr val="000000"/>
                </a:solidFill>
                <a:latin typeface="Century Schoolbook"/>
                <a:cs typeface="Century Schoolbook"/>
              </a:rPr>
              <a:t>4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5969002" y="8851903"/>
            <a:ext cx="46487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36" b="1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E 3049</a:t>
            </a:r>
          </a:p>
          <a:p>
            <a:pPr>
              <a:lnSpc>
                <a:spcPts val="1320"/>
              </a:lnSpc>
            </a:pP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378201" y="876302"/>
            <a:ext cx="58830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994" b="1" spc="-10" smtClean="0">
                <a:solidFill>
                  <a:srgbClr val="000000"/>
                </a:solidFill>
                <a:latin typeface="Lucida Bright"/>
                <a:cs typeface="Lucida Bright"/>
              </a:rPr>
              <a:t>Reg. No. :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98701" y="1358903"/>
            <a:ext cx="2963953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508" b="1" smtClean="0">
                <a:solidFill>
                  <a:srgbClr val="000000"/>
                </a:solidFill>
                <a:latin typeface="Lucida Bright"/>
                <a:cs typeface="Lucida Bright"/>
              </a:rPr>
              <a:t>Question Paper Code :</a:t>
            </a:r>
            <a:r>
              <a:rPr lang="en-CA" sz="1328" b="1" smtClean="0">
                <a:solidFill>
                  <a:srgbClr val="000000"/>
                </a:solidFill>
                <a:latin typeface="Lucida Bright"/>
                <a:cs typeface="Lucida Bright"/>
              </a:rPr>
              <a:t> </a:t>
            </a:r>
            <a:r>
              <a:rPr lang="en-CA" sz="1891" b="1" smtClean="0">
                <a:solidFill>
                  <a:srgbClr val="000000"/>
                </a:solidFill>
                <a:latin typeface="Lucida Bright"/>
                <a:cs typeface="Lucida Bright"/>
              </a:rPr>
              <a:t>11209</a:t>
            </a:r>
          </a:p>
          <a:p>
            <a:pPr>
              <a:lnSpc>
                <a:spcPts val="2185"/>
              </a:lnSpc>
            </a:pPr>
            <a:endParaRPr lang="en-CA" sz="156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46300" y="1828800"/>
            <a:ext cx="3491340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12065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B.E./B.Tech. DEGREE EXAMINATION, APRIL/MAY 2011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	Fourth Semester</a:t>
            </a:r>
          </a:p>
          <a:p>
            <a:pPr>
              <a:lnSpc>
                <a:spcPts val="260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27401" y="2628903"/>
            <a:ext cx="108202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Civil Engineering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84501" y="2844799"/>
            <a:ext cx="1798569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3302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CE 2254 — SURVEYING — II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	(Regulation 2008)</a:t>
            </a:r>
          </a:p>
          <a:p>
            <a:pPr>
              <a:lnSpc>
                <a:spcPts val="230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95400" y="3454403"/>
            <a:ext cx="3321422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8669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Time : Three hours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	Answer ALL questions</a:t>
            </a:r>
          </a:p>
          <a:p>
            <a:pPr>
              <a:lnSpc>
                <a:spcPts val="194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95600" y="4064002"/>
            <a:ext cx="194925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PART A — (10 </a:t>
            </a:r>
            <a:r>
              <a:rPr lang="en-CA" sz="1036" smtClean="0">
                <a:solidFill>
                  <a:srgbClr val="000000"/>
                </a:solidFill>
                <a:latin typeface="Arial Unicode MS"/>
                <a:cs typeface="Arial Unicode MS"/>
              </a:rPr>
              <a:t>×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 2 = 20 marks)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95400" y="4483102"/>
            <a:ext cx="338714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302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1.	Consider  the  horizontal  distance  equation  D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25602" y="4635502"/>
            <a:ext cx="172483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represented by K, S and C?</a:t>
            </a:r>
          </a:p>
          <a:p>
            <a:pPr>
              <a:lnSpc>
                <a:spcPts val="119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5402" y="5029202"/>
            <a:ext cx="31306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302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2.	What is parallax? How it can be eliminated?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5400" y="5422903"/>
            <a:ext cx="315791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302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3.	What is the objective of geodetic surveying?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5400" y="5816601"/>
            <a:ext cx="352500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048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4.	What do you mean by a well-conditioned triangle?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5400" y="6210302"/>
            <a:ext cx="242053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302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5.	Define weight of an observation.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029200" y="3530602"/>
            <a:ext cx="143148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Maximum : 100 marks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902200" y="4483102"/>
            <a:ext cx="138659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=  KS  +  C.  What  are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5400" y="6591302"/>
            <a:ext cx="11541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6.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638300" y="6591302"/>
            <a:ext cx="360836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Differentiate ‘most probable error’ from ‘residual error’.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295400" y="6985002"/>
            <a:ext cx="11541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7.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638303" y="6985002"/>
            <a:ext cx="310181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Distinguish between the ‘Zenith’ and the ‘Nadir’.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295400" y="7378703"/>
            <a:ext cx="11541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8.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1638300" y="7378703"/>
            <a:ext cx="377186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Differentiate ‘Tropic of Cancer’ from ‘Tropic of Capricorn’.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1295400" y="7772403"/>
            <a:ext cx="11541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9.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1638303" y="7772403"/>
            <a:ext cx="210153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What do you mean by sounding?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295400" y="8166102"/>
            <a:ext cx="104676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10.</a:t>
            </a:r>
            <a:r>
              <a:rPr lang="en-CA" sz="1036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  Distinguish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2590800" y="8166102"/>
            <a:ext cx="53380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between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3352802" y="8166103"/>
            <a:ext cx="67326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‘terrestrial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4254500" y="8166103"/>
            <a:ext cx="152445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photogrammetry’    and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6070599" y="8166103"/>
            <a:ext cx="38953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‘aerial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1638300" y="8318503"/>
            <a:ext cx="115897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photogrammetry’.</a:t>
            </a:r>
          </a:p>
          <a:p>
            <a:pPr>
              <a:lnSpc>
                <a:spcPts val="115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908301" y="8623303"/>
            <a:ext cx="193161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PART B — (5 </a:t>
            </a:r>
            <a:r>
              <a:rPr lang="en-CA" sz="1036" smtClean="0">
                <a:solidFill>
                  <a:srgbClr val="000000"/>
                </a:solidFill>
                <a:latin typeface="Arial Unicode MS"/>
                <a:cs typeface="Arial Unicode MS"/>
              </a:rPr>
              <a:t>×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 16 = 80 marks)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2"/>
          <p:cNvSpPr txBox="1"/>
          <p:nvPr/>
        </p:nvSpPr>
        <p:spPr>
          <a:xfrm>
            <a:off x="1" y="12700"/>
            <a:ext cx="1384995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1000" smtClean="0">
                <a:solidFill>
                  <a:srgbClr val="BFBFBF"/>
                </a:solidFill>
                <a:latin typeface="Courier New"/>
                <a:cs typeface="Courier New"/>
              </a:rPr>
              <a:t>www.grabthenew.com</a:t>
            </a:r>
          </a:p>
          <a:p>
            <a:pPr>
              <a:lnSpc>
                <a:spcPts val="900"/>
              </a:lnSpc>
            </a:pPr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" y="139700"/>
            <a:ext cx="1692771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1000" smtClean="0">
                <a:solidFill>
                  <a:srgbClr val="BFBFBF"/>
                </a:solidFill>
                <a:latin typeface="Courier New"/>
                <a:cs typeface="Courier New"/>
              </a:rPr>
              <a:t>support@grabthenew.com</a:t>
            </a:r>
          </a:p>
          <a:p>
            <a:pPr>
              <a:lnSpc>
                <a:spcPts val="900"/>
              </a:lnSpc>
            </a:pPr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5402" y="850902"/>
            <a:ext cx="80310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30200" algn="l"/>
                <a:tab pos="6731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11.	(a)	(i)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68500" y="18669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(ii)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11400" y="850900"/>
            <a:ext cx="4177426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9751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A vane 3 m above the foot of a staff was sighted at a point 1200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m away from the instrument. The observed vertical angle was -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01</a:t>
            </a:r>
            <a:r>
              <a:rPr lang="en-CA" sz="1036" smtClean="0">
                <a:solidFill>
                  <a:srgbClr val="000000"/>
                </a:solidFill>
                <a:latin typeface="Arial Unicode MS"/>
                <a:cs typeface="Arial Unicode MS"/>
              </a:rPr>
              <a:t>°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30’. The reduced level of the instrument station was 250.50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and the height of the instrument axis 1 .5 m. Find the reduced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level of the staff station. Apply the combined correction for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curvature and refraction in finding the R.L. of the station.	(4)</a:t>
            </a:r>
          </a:p>
          <a:p>
            <a:pPr>
              <a:lnSpc>
                <a:spcPts val="124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11400" y="1866902"/>
            <a:ext cx="4167808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8862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Determine the gradient from a point A to a point B from the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following observations made with a tacheometer fitted with an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anallactic lens. The constant of the instrument was 100 and the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staff was held vertically :	(12)</a:t>
            </a:r>
          </a:p>
          <a:p>
            <a:pPr>
              <a:lnSpc>
                <a:spcPts val="123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08100" y="2527302"/>
            <a:ext cx="378789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Instrument station   Staff station    Bearing    Vertical angle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5410201" y="2527302"/>
            <a:ext cx="89287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Staff readings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866900" y="2755903"/>
            <a:ext cx="7534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P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2997200" y="2755903"/>
            <a:ext cx="9938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A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683000" y="2755903"/>
            <a:ext cx="29335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134</a:t>
            </a:r>
            <a:r>
              <a:rPr lang="en-CA" sz="1036" smtClean="0">
                <a:solidFill>
                  <a:srgbClr val="000000"/>
                </a:solidFill>
                <a:latin typeface="Arial Unicode MS"/>
                <a:cs typeface="Arial Unicode MS"/>
              </a:rPr>
              <a:t>°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419599" y="2755903"/>
            <a:ext cx="48571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+10</a:t>
            </a:r>
            <a:r>
              <a:rPr lang="en-CA" sz="1036" smtClean="0">
                <a:solidFill>
                  <a:srgbClr val="000000"/>
                </a:solidFill>
                <a:latin typeface="Arial Unicode MS"/>
                <a:cs typeface="Arial Unicode MS"/>
              </a:rPr>
              <a:t>°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32'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5448301" y="2755903"/>
            <a:ext cx="82234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1.360, 1.915,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5676902" y="2921002"/>
            <a:ext cx="35586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2.470</a:t>
            </a:r>
          </a:p>
          <a:p>
            <a:pPr>
              <a:lnSpc>
                <a:spcPts val="115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009900" y="3136903"/>
            <a:ext cx="8175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B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3683000" y="3136903"/>
            <a:ext cx="29335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224</a:t>
            </a:r>
            <a:r>
              <a:rPr lang="en-CA" sz="1036" smtClean="0">
                <a:solidFill>
                  <a:srgbClr val="000000"/>
                </a:solidFill>
                <a:latin typeface="Arial Unicode MS"/>
                <a:cs typeface="Arial Unicode MS"/>
              </a:rPr>
              <a:t>°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4394202" y="3136903"/>
            <a:ext cx="52578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+05</a:t>
            </a:r>
            <a:r>
              <a:rPr lang="en-CA" sz="1036" smtClean="0">
                <a:solidFill>
                  <a:srgbClr val="000000"/>
                </a:solidFill>
                <a:latin typeface="Arial Unicode MS"/>
                <a:cs typeface="Arial Unicode MS"/>
              </a:rPr>
              <a:t>°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 06'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5448301" y="3136902"/>
            <a:ext cx="82234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1.065, 1.885,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5676902" y="3302003"/>
            <a:ext cx="355867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2.705</a:t>
            </a:r>
          </a:p>
          <a:p>
            <a:pPr>
              <a:lnSpc>
                <a:spcPts val="112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797300" y="3632202"/>
            <a:ext cx="16030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Or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625601" y="3860803"/>
            <a:ext cx="453649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  <a:tabLst>
                <a:tab pos="342900" algn="l"/>
                <a:tab pos="6858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(b)	(i)	Explain how you would compute the horizontal and vertical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311400" y="4013203"/>
            <a:ext cx="4135748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distances from the instrument station to the staff station in the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tangential method of tacheometry. With the help of a schematic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diagram, deduce the equations for the horizontal distance and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the vertical distance when both the vertical angles measured are</a:t>
            </a:r>
          </a:p>
          <a:p>
            <a:pPr>
              <a:lnSpc>
                <a:spcPts val="123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311400" y="4635502"/>
            <a:ext cx="124072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angles of elevation.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6286500" y="46355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1968500" y="48641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(ii)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2311401" y="4864103"/>
            <a:ext cx="389690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A theodolite was set up at a distance of 150 m from a tower.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2311400" y="5016503"/>
            <a:ext cx="4086055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The angle of elevation to the top of the tower was 10°08’, while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the angle of depression to the foot of the tower was 03°12’. The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staff reading on the B.M. of R.L.50.217 with the telescope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horizontal was 0.880. Find the height of the tower and the</a:t>
            </a:r>
          </a:p>
          <a:p>
            <a:pPr>
              <a:lnSpc>
                <a:spcPts val="123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311400" y="5638803"/>
            <a:ext cx="297517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reduced level of the top and foot of the tower.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7315200" y="5638803"/>
            <a:ext cx="12182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(8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1295400" y="5943603"/>
            <a:ext cx="19556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12.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1625600" y="5943603"/>
            <a:ext cx="15549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(a)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1968500" y="5943603"/>
            <a:ext cx="12343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2311401" y="5943603"/>
            <a:ext cx="398185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After measuring the length of a baseline, the correct length of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2311400" y="6096003"/>
            <a:ext cx="411651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the line is computed by applying various applicable corrections.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2311401" y="6248403"/>
            <a:ext cx="398987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Discuss the following corrections and provide expressions for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2311400" y="6413502"/>
            <a:ext cx="118782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determining them.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2311400" y="66294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(1)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2654302" y="6629403"/>
            <a:ext cx="174727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Correction for temperature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2311400" y="68580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(2)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2" name="TextBox 42"/>
          <p:cNvSpPr txBox="1"/>
          <p:nvPr/>
        </p:nvSpPr>
        <p:spPr>
          <a:xfrm>
            <a:off x="2654300" y="6858002"/>
            <a:ext cx="120385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Correction for pull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3" name="TextBox 43"/>
          <p:cNvSpPr txBox="1"/>
          <p:nvPr/>
        </p:nvSpPr>
        <p:spPr>
          <a:xfrm>
            <a:off x="2311400" y="70866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(3)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4" name="TextBox 44"/>
          <p:cNvSpPr txBox="1"/>
          <p:nvPr/>
        </p:nvSpPr>
        <p:spPr>
          <a:xfrm>
            <a:off x="2654300" y="7086603"/>
            <a:ext cx="116698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Correction for sag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5" name="TextBox 45"/>
          <p:cNvSpPr txBox="1"/>
          <p:nvPr/>
        </p:nvSpPr>
        <p:spPr>
          <a:xfrm>
            <a:off x="5791201" y="7086603"/>
            <a:ext cx="64120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(3 </a:t>
            </a:r>
            <a:r>
              <a:rPr lang="en-CA" sz="1036" smtClean="0">
                <a:solidFill>
                  <a:srgbClr val="000000"/>
                </a:solidFill>
                <a:latin typeface="Arial Unicode MS"/>
                <a:cs typeface="Arial Unicode MS"/>
              </a:rPr>
              <a:t>×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 3 = 9)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1968500" y="73152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(ii)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7" name="TextBox 47"/>
          <p:cNvSpPr txBox="1"/>
          <p:nvPr/>
        </p:nvSpPr>
        <p:spPr>
          <a:xfrm>
            <a:off x="2311401" y="7315202"/>
            <a:ext cx="387125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From an eccentric station S, 12.25 m to the west of the main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8" name="TextBox 48"/>
          <p:cNvSpPr txBox="1"/>
          <p:nvPr/>
        </p:nvSpPr>
        <p:spPr>
          <a:xfrm>
            <a:off x="2311401" y="7416802"/>
            <a:ext cx="2991203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station B, the following angles were measured.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∠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 BSC = 76°25’32”</a:t>
            </a:r>
          </a:p>
          <a:p>
            <a:pPr>
              <a:lnSpc>
                <a:spcPts val="170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324100" y="7924803"/>
            <a:ext cx="117179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∠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 CSA = 54</a:t>
            </a: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°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32’20”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2311401" y="8153402"/>
            <a:ext cx="389850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The stations S and C are to the opposite sides of the line AB.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Calculate the correct angle ABC if the length AB and BC are</a:t>
            </a:r>
          </a:p>
          <a:p>
            <a:pPr>
              <a:lnSpc>
                <a:spcPts val="120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2311400" y="8458203"/>
            <a:ext cx="236603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5286.5 m and 4932.2 m respectively.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2" name="TextBox 52"/>
          <p:cNvSpPr txBox="1"/>
          <p:nvPr/>
        </p:nvSpPr>
        <p:spPr>
          <a:xfrm>
            <a:off x="6286500" y="84582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(7)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3" name="TextBox 53"/>
          <p:cNvSpPr txBox="1"/>
          <p:nvPr/>
        </p:nvSpPr>
        <p:spPr>
          <a:xfrm>
            <a:off x="3835400" y="8851903"/>
            <a:ext cx="8015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2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54" name="TextBox 54"/>
          <p:cNvSpPr txBox="1"/>
          <p:nvPr/>
        </p:nvSpPr>
        <p:spPr>
          <a:xfrm>
            <a:off x="6007099" y="8851903"/>
            <a:ext cx="45685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36" b="1" smtClean="0">
                <a:solidFill>
                  <a:srgbClr val="000000"/>
                </a:solidFill>
                <a:latin typeface="Lucida Bright"/>
                <a:cs typeface="Lucida Bright"/>
              </a:rPr>
              <a:t>11209</a:t>
            </a:r>
          </a:p>
          <a:p>
            <a:pPr>
              <a:lnSpc>
                <a:spcPts val="1320"/>
              </a:lnSpc>
            </a:pPr>
            <a:endParaRPr/>
          </a:p>
        </p:txBody>
      </p:sp>
      <p:sp>
        <p:nvSpPr>
          <p:cNvPr id="55" name="TextBox 55"/>
          <p:cNvSpPr txBox="1"/>
          <p:nvPr/>
        </p:nvSpPr>
        <p:spPr>
          <a:xfrm>
            <a:off x="3035300" y="9347202"/>
            <a:ext cx="170707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smtClean="0">
                <a:solidFill>
                  <a:srgbClr val="0000FF"/>
                </a:solidFill>
                <a:latin typeface="Arial"/>
                <a:cs typeface="Arial"/>
              </a:rPr>
              <a:t>www.rejinpaul.com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2286000" y="9690102"/>
            <a:ext cx="2892010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lang="en-CA" sz="2010" b="1" smtClean="0">
                <a:solidFill>
                  <a:srgbClr val="0000FF"/>
                </a:solidFill>
                <a:latin typeface="Courier New Bold"/>
                <a:cs typeface="Courier New Bold"/>
              </a:rPr>
              <a:t>www.Vidyarthiplus.com</a:t>
            </a:r>
          </a:p>
          <a:p>
            <a:pPr>
              <a:lnSpc>
                <a:spcPts val="215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2"/>
          <p:cNvSpPr txBox="1"/>
          <p:nvPr/>
        </p:nvSpPr>
        <p:spPr>
          <a:xfrm>
            <a:off x="1" y="12700"/>
            <a:ext cx="1384995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1000" smtClean="0">
                <a:solidFill>
                  <a:srgbClr val="BFBFBF"/>
                </a:solidFill>
                <a:latin typeface="Courier New"/>
                <a:cs typeface="Courier New"/>
              </a:rPr>
              <a:t>www.grabthenew.com</a:t>
            </a:r>
          </a:p>
          <a:p>
            <a:pPr>
              <a:lnSpc>
                <a:spcPts val="900"/>
              </a:lnSpc>
            </a:pPr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" y="139700"/>
            <a:ext cx="1692771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1000" smtClean="0">
                <a:solidFill>
                  <a:srgbClr val="BFBFBF"/>
                </a:solidFill>
                <a:latin typeface="Courier New"/>
                <a:cs typeface="Courier New"/>
              </a:rPr>
              <a:t>support@grabthenew.com</a:t>
            </a:r>
          </a:p>
          <a:p>
            <a:pPr>
              <a:lnSpc>
                <a:spcPts val="900"/>
              </a:lnSpc>
            </a:pPr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25600" y="1079503"/>
            <a:ext cx="16511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(b)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5400" y="2362202"/>
            <a:ext cx="48891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302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13.	(a)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97300" y="850902"/>
            <a:ext cx="16030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Or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68500" y="1079500"/>
            <a:ext cx="4518866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43434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A steel tape 20 m long standardized at 55°F with a pull of 98.1 N was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used for measuring a baseline. Find the correction per tape length, if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the temperature at the time of measurement was 80°F and the pull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exerted was 156.96 N. Weight of 1 cubic metre of steel = 77107 N.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Weight	of</a:t>
            </a:r>
            <a:r>
              <a:rPr lang="en-CA" sz="102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28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tape = 7.85 N and E = 2.05 </a:t>
            </a: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×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 10</a:t>
            </a:r>
            <a:r>
              <a:rPr lang="en-CA" sz="518" smtClean="0">
                <a:solidFill>
                  <a:srgbClr val="000000"/>
                </a:solidFill>
                <a:latin typeface="Lucida Bright"/>
                <a:cs typeface="Lucida Bright"/>
              </a:rPr>
              <a:t>5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 N/mm</a:t>
            </a:r>
            <a:r>
              <a:rPr lang="en-CA" sz="518" smtClean="0">
                <a:solidFill>
                  <a:srgbClr val="000000"/>
                </a:solidFill>
                <a:latin typeface="Lucida Bright"/>
                <a:cs typeface="Lucida Bright"/>
              </a:rPr>
              <a:t>2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. Coefficient of linear</a:t>
            </a:r>
          </a:p>
          <a:p>
            <a:pPr>
              <a:lnSpc>
                <a:spcPts val="1240"/>
              </a:lnSpc>
            </a:pPr>
            <a:endParaRPr lang="en-CA" sz="102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67200" y="2044701"/>
            <a:ext cx="41678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CA" sz="655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  <a:p>
            <a:pPr>
              <a:lnSpc>
                <a:spcPts val="745"/>
              </a:lnSpc>
            </a:pPr>
            <a:endParaRPr lang="en-CA" sz="65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68500" y="2095500"/>
            <a:ext cx="5507918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0"/>
              </a:lnSpc>
              <a:tabLst>
                <a:tab pos="53340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expansion of tape per °F = 6.2 </a:t>
            </a: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×</a:t>
            </a:r>
            <a:r>
              <a:rPr lang="en-CA" sz="1030" smtClean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lang="en-CA" sz="655" smtClean="0">
                <a:solidFill>
                  <a:srgbClr val="000000"/>
                </a:solidFill>
                <a:latin typeface="Arial Unicode MS"/>
                <a:cs typeface="Arial Unicode MS"/>
              </a:rPr>
              <a:t>−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	(1</a:t>
            </a:r>
          </a:p>
          <a:p>
            <a:pPr>
              <a:lnSpc>
                <a:spcPts val="84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68501" y="2362202"/>
            <a:ext cx="412773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Find the most probable values of the angles A, B and C from the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following observations at a station P.</a:t>
            </a:r>
          </a:p>
          <a:p>
            <a:pPr>
              <a:lnSpc>
                <a:spcPts val="122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68501" y="2743203"/>
            <a:ext cx="87043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A = 38°25’20”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835401" y="2743203"/>
            <a:ext cx="54662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weight 1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968500" y="2971802"/>
            <a:ext cx="85279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B = 32°36’12”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835401" y="2971802"/>
            <a:ext cx="54662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weight 1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968500" y="3200402"/>
            <a:ext cx="111248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A + B = 71°01’29”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3835401" y="3200402"/>
            <a:ext cx="50654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weight2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968501" y="3429003"/>
            <a:ext cx="144590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A + B + C = 119°10’43”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3835401" y="3429003"/>
            <a:ext cx="54662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weight 1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1968500" y="3644902"/>
            <a:ext cx="110607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B + C = 80°45’28”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3835401" y="3644902"/>
            <a:ext cx="54662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weight 2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6210300" y="3644902"/>
            <a:ext cx="24365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(16)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3797300" y="3949702"/>
            <a:ext cx="16030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Or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1625598" y="4178302"/>
            <a:ext cx="16511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(b)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1968500" y="4178302"/>
            <a:ext cx="12343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2311401" y="4178302"/>
            <a:ext cx="36644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Form the normal equations for </a:t>
            </a:r>
            <a:r>
              <a:rPr lang="en-CA" sz="1036" smtClean="0">
                <a:solidFill>
                  <a:srgbClr val="000000"/>
                </a:solidFill>
                <a:latin typeface="Lucida Bright Italic"/>
                <a:cs typeface="Lucida Bright Italic"/>
              </a:rPr>
              <a:t>x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, </a:t>
            </a:r>
            <a:r>
              <a:rPr lang="en-CA" sz="1036" smtClean="0">
                <a:solidFill>
                  <a:srgbClr val="000000"/>
                </a:solidFill>
                <a:latin typeface="Lucida Bright Italic"/>
                <a:cs typeface="Lucida Bright Italic"/>
              </a:rPr>
              <a:t>y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 and </a:t>
            </a:r>
            <a:r>
              <a:rPr lang="en-CA" sz="1036" smtClean="0">
                <a:solidFill>
                  <a:srgbClr val="000000"/>
                </a:solidFill>
                <a:latin typeface="Lucida Bright Italic"/>
                <a:cs typeface="Lucida Bright Italic"/>
              </a:rPr>
              <a:t>z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 in the following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7" name="TextBox 27"/>
          <p:cNvSpPr txBox="1"/>
          <p:nvPr/>
        </p:nvSpPr>
        <p:spPr>
          <a:xfrm>
            <a:off x="2311401" y="4330702"/>
            <a:ext cx="169437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equations of equal weight: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8" name="TextBox 28"/>
          <p:cNvSpPr txBox="1"/>
          <p:nvPr/>
        </p:nvSpPr>
        <p:spPr>
          <a:xfrm>
            <a:off x="6883400" y="43307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2425700" y="4559303"/>
            <a:ext cx="13144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en-CA" sz="1032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x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0" name="TextBox 30"/>
          <p:cNvSpPr txBox="1"/>
          <p:nvPr/>
        </p:nvSpPr>
        <p:spPr>
          <a:xfrm>
            <a:off x="2616199" y="4559303"/>
            <a:ext cx="20839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+</a:t>
            </a:r>
            <a:r>
              <a:rPr lang="en-CA" sz="1032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en-CA" sz="1032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y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1" name="TextBox 31"/>
          <p:cNvSpPr txBox="1"/>
          <p:nvPr/>
        </p:nvSpPr>
        <p:spPr>
          <a:xfrm>
            <a:off x="2882900" y="4559303"/>
            <a:ext cx="7694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+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2997201" y="4559303"/>
            <a:ext cx="6572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z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3086100" y="4559303"/>
            <a:ext cx="7694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−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3187700" y="4559303"/>
            <a:ext cx="6572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5" name="TextBox 35"/>
          <p:cNvSpPr txBox="1"/>
          <p:nvPr/>
        </p:nvSpPr>
        <p:spPr>
          <a:xfrm>
            <a:off x="3302000" y="4559303"/>
            <a:ext cx="7694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=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3403600" y="4559303"/>
            <a:ext cx="6572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2438400" y="4711703"/>
            <a:ext cx="6572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x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2540000" y="4711703"/>
            <a:ext cx="7694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+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2641600" y="4711703"/>
            <a:ext cx="13144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CA" sz="1032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y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0" name="TextBox 40"/>
          <p:cNvSpPr txBox="1"/>
          <p:nvPr/>
        </p:nvSpPr>
        <p:spPr>
          <a:xfrm>
            <a:off x="2819400" y="4711703"/>
            <a:ext cx="7694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+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1" name="TextBox 41"/>
          <p:cNvSpPr txBox="1"/>
          <p:nvPr/>
        </p:nvSpPr>
        <p:spPr>
          <a:xfrm>
            <a:off x="2921000" y="4711703"/>
            <a:ext cx="13144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CA" sz="1032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z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2" name="TextBox 42"/>
          <p:cNvSpPr txBox="1"/>
          <p:nvPr/>
        </p:nvSpPr>
        <p:spPr>
          <a:xfrm>
            <a:off x="3086100" y="4711703"/>
            <a:ext cx="14266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−</a:t>
            </a:r>
            <a:r>
              <a:rPr lang="en-CA" sz="1032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3" name="TextBox 43"/>
          <p:cNvSpPr txBox="1"/>
          <p:nvPr/>
        </p:nvSpPr>
        <p:spPr>
          <a:xfrm>
            <a:off x="3302000" y="4711703"/>
            <a:ext cx="7694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=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4" name="TextBox 44"/>
          <p:cNvSpPr txBox="1"/>
          <p:nvPr/>
        </p:nvSpPr>
        <p:spPr>
          <a:xfrm>
            <a:off x="3403600" y="4711703"/>
            <a:ext cx="6572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5" name="TextBox 45"/>
          <p:cNvSpPr txBox="1"/>
          <p:nvPr/>
        </p:nvSpPr>
        <p:spPr>
          <a:xfrm>
            <a:off x="2324102" y="4864103"/>
            <a:ext cx="13144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lang="en-CA" sz="1032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x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2501900" y="4864103"/>
            <a:ext cx="7694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+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7" name="TextBox 47"/>
          <p:cNvSpPr txBox="1"/>
          <p:nvPr/>
        </p:nvSpPr>
        <p:spPr>
          <a:xfrm>
            <a:off x="2616202" y="4864103"/>
            <a:ext cx="6572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y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8" name="TextBox 48"/>
          <p:cNvSpPr txBox="1"/>
          <p:nvPr/>
        </p:nvSpPr>
        <p:spPr>
          <a:xfrm>
            <a:off x="2717800" y="4864103"/>
            <a:ext cx="7694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+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49" name="TextBox 49"/>
          <p:cNvSpPr txBox="1"/>
          <p:nvPr/>
        </p:nvSpPr>
        <p:spPr>
          <a:xfrm>
            <a:off x="2819400" y="4864103"/>
            <a:ext cx="13144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  <a:r>
              <a:rPr lang="en-CA" sz="1032" smtClean="0">
                <a:solidFill>
                  <a:srgbClr val="000000"/>
                </a:solidFill>
                <a:latin typeface="Times New Roman Italic"/>
                <a:cs typeface="Times New Roman Italic"/>
              </a:rPr>
              <a:t>z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0" name="TextBox 50"/>
          <p:cNvSpPr txBox="1"/>
          <p:nvPr/>
        </p:nvSpPr>
        <p:spPr>
          <a:xfrm>
            <a:off x="2984501" y="4864103"/>
            <a:ext cx="7694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−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1" name="TextBox 51"/>
          <p:cNvSpPr txBox="1"/>
          <p:nvPr/>
        </p:nvSpPr>
        <p:spPr>
          <a:xfrm>
            <a:off x="3086100" y="4864103"/>
            <a:ext cx="13144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2" name="TextBox 52"/>
          <p:cNvSpPr txBox="1"/>
          <p:nvPr/>
        </p:nvSpPr>
        <p:spPr>
          <a:xfrm>
            <a:off x="3263901" y="4864103"/>
            <a:ext cx="7694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=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3" name="TextBox 53"/>
          <p:cNvSpPr txBox="1"/>
          <p:nvPr/>
        </p:nvSpPr>
        <p:spPr>
          <a:xfrm>
            <a:off x="3378200" y="4864103"/>
            <a:ext cx="6572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2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4" name="TextBox 54"/>
          <p:cNvSpPr txBox="1"/>
          <p:nvPr/>
        </p:nvSpPr>
        <p:spPr>
          <a:xfrm>
            <a:off x="1968500" y="51308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(ii)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5" name="TextBox 55"/>
          <p:cNvSpPr txBox="1"/>
          <p:nvPr/>
        </p:nvSpPr>
        <p:spPr>
          <a:xfrm>
            <a:off x="2311402" y="5130803"/>
            <a:ext cx="414055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If the weights of the above equations are 2, 3 and 1 respectively,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6" name="TextBox 56"/>
          <p:cNvSpPr txBox="1"/>
          <p:nvPr/>
        </p:nvSpPr>
        <p:spPr>
          <a:xfrm>
            <a:off x="2311400" y="5283203"/>
            <a:ext cx="263052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form the normal equations for </a:t>
            </a:r>
            <a:r>
              <a:rPr lang="en-CA" sz="1036" smtClean="0">
                <a:solidFill>
                  <a:srgbClr val="000000"/>
                </a:solidFill>
                <a:latin typeface="Lucida Bright Italic"/>
                <a:cs typeface="Lucida Bright Italic"/>
              </a:rPr>
              <a:t>x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, </a:t>
            </a:r>
            <a:r>
              <a:rPr lang="en-CA" sz="1036" smtClean="0">
                <a:solidFill>
                  <a:srgbClr val="000000"/>
                </a:solidFill>
                <a:latin typeface="Lucida Bright Italic"/>
                <a:cs typeface="Lucida Bright Italic"/>
              </a:rPr>
              <a:t>y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 and </a:t>
            </a:r>
            <a:r>
              <a:rPr lang="en-CA" sz="1036" smtClean="0">
                <a:solidFill>
                  <a:srgbClr val="000000"/>
                </a:solidFill>
                <a:latin typeface="Lucida Bright Italic"/>
                <a:cs typeface="Lucida Bright Italic"/>
              </a:rPr>
              <a:t>z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7" name="TextBox 57"/>
          <p:cNvSpPr txBox="1"/>
          <p:nvPr/>
        </p:nvSpPr>
        <p:spPr>
          <a:xfrm>
            <a:off x="6286500" y="52832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8" name="TextBox 58"/>
          <p:cNvSpPr txBox="1"/>
          <p:nvPr/>
        </p:nvSpPr>
        <p:spPr>
          <a:xfrm>
            <a:off x="1295400" y="5575302"/>
            <a:ext cx="19556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14.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59" name="TextBox 59"/>
          <p:cNvSpPr txBox="1"/>
          <p:nvPr/>
        </p:nvSpPr>
        <p:spPr>
          <a:xfrm>
            <a:off x="1638300" y="5575302"/>
            <a:ext cx="15549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(a)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0" name="TextBox 60"/>
          <p:cNvSpPr txBox="1"/>
          <p:nvPr/>
        </p:nvSpPr>
        <p:spPr>
          <a:xfrm>
            <a:off x="1968500" y="5575302"/>
            <a:ext cx="12343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1" name="TextBox 61"/>
          <p:cNvSpPr txBox="1"/>
          <p:nvPr/>
        </p:nvSpPr>
        <p:spPr>
          <a:xfrm>
            <a:off x="2311401" y="5575302"/>
            <a:ext cx="386163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Describe the Napier’s rules of circular parts in obtaining the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2" name="TextBox 62"/>
          <p:cNvSpPr txBox="1"/>
          <p:nvPr/>
        </p:nvSpPr>
        <p:spPr>
          <a:xfrm>
            <a:off x="2311400" y="5740402"/>
            <a:ext cx="269464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solution of right-angles spherical triangle.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3" name="TextBox 63"/>
          <p:cNvSpPr txBox="1"/>
          <p:nvPr/>
        </p:nvSpPr>
        <p:spPr>
          <a:xfrm>
            <a:off x="6286500" y="57404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4" name="TextBox 64"/>
          <p:cNvSpPr txBox="1"/>
          <p:nvPr/>
        </p:nvSpPr>
        <p:spPr>
          <a:xfrm>
            <a:off x="1968500" y="59690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(ii)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5" name="TextBox 65"/>
          <p:cNvSpPr txBox="1"/>
          <p:nvPr/>
        </p:nvSpPr>
        <p:spPr>
          <a:xfrm>
            <a:off x="2311401" y="5969003"/>
            <a:ext cx="392575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Find the shortest distance between two places A and B, given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66" name="TextBox 66"/>
          <p:cNvSpPr txBox="1"/>
          <p:nvPr/>
        </p:nvSpPr>
        <p:spPr>
          <a:xfrm>
            <a:off x="2311400" y="6121403"/>
            <a:ext cx="4103688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that the latitudes of A and B are 15°00’ N and 12°06’ N and their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longitudes are 50°12’ E and 54°00’ E respectively. Find also the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directions of B on the great circle route. Radius of earth = 6370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km.</a:t>
            </a:r>
          </a:p>
          <a:p>
            <a:pPr>
              <a:lnSpc>
                <a:spcPts val="123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6286500" y="6756403"/>
            <a:ext cx="163506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(8)</a:t>
            </a:r>
          </a:p>
          <a:p>
            <a:pPr>
              <a:lnSpc>
                <a:spcPts val="11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3797300" y="7048503"/>
            <a:ext cx="16030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Or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1625598" y="7277102"/>
            <a:ext cx="16511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(b)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70" name="TextBox 70"/>
          <p:cNvSpPr txBox="1"/>
          <p:nvPr/>
        </p:nvSpPr>
        <p:spPr>
          <a:xfrm>
            <a:off x="1968500" y="7277102"/>
            <a:ext cx="12343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71" name="TextBox 71"/>
          <p:cNvSpPr txBox="1"/>
          <p:nvPr/>
        </p:nvSpPr>
        <p:spPr>
          <a:xfrm>
            <a:off x="2311400" y="7277102"/>
            <a:ext cx="141224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Write a detailed note :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72" name="TextBox 72"/>
          <p:cNvSpPr txBox="1"/>
          <p:nvPr/>
        </p:nvSpPr>
        <p:spPr>
          <a:xfrm>
            <a:off x="2311400" y="74930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(1)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73" name="TextBox 73"/>
          <p:cNvSpPr txBox="1"/>
          <p:nvPr/>
        </p:nvSpPr>
        <p:spPr>
          <a:xfrm>
            <a:off x="2654300" y="7493003"/>
            <a:ext cx="83676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Sidereal time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74" name="TextBox 74"/>
          <p:cNvSpPr txBox="1"/>
          <p:nvPr/>
        </p:nvSpPr>
        <p:spPr>
          <a:xfrm>
            <a:off x="2311400" y="7734303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(2)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75" name="TextBox 75"/>
          <p:cNvSpPr txBox="1"/>
          <p:nvPr/>
        </p:nvSpPr>
        <p:spPr>
          <a:xfrm>
            <a:off x="2654300" y="7734303"/>
            <a:ext cx="133209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Solar Apparent Time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76" name="TextBox 76"/>
          <p:cNvSpPr txBox="1"/>
          <p:nvPr/>
        </p:nvSpPr>
        <p:spPr>
          <a:xfrm>
            <a:off x="5791201" y="7734303"/>
            <a:ext cx="64120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(2 </a:t>
            </a: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×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 4 = 8)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77" name="TextBox 77"/>
          <p:cNvSpPr txBox="1"/>
          <p:nvPr/>
        </p:nvSpPr>
        <p:spPr>
          <a:xfrm>
            <a:off x="1968500" y="7962902"/>
            <a:ext cx="1635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(ii)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78" name="TextBox 78"/>
          <p:cNvSpPr txBox="1"/>
          <p:nvPr/>
        </p:nvSpPr>
        <p:spPr>
          <a:xfrm>
            <a:off x="2311401" y="7962902"/>
            <a:ext cx="415979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The following observations of the sun were taken for azimuth of</a:t>
            </a:r>
          </a:p>
          <a:p>
            <a:pPr>
              <a:lnSpc>
                <a:spcPts val="1205"/>
              </a:lnSpc>
            </a:pPr>
            <a:endParaRPr/>
          </a:p>
        </p:txBody>
      </p:sp>
      <p:sp>
        <p:nvSpPr>
          <p:cNvPr id="79" name="TextBox 79"/>
          <p:cNvSpPr txBox="1"/>
          <p:nvPr/>
        </p:nvSpPr>
        <p:spPr>
          <a:xfrm>
            <a:off x="2311400" y="8128002"/>
            <a:ext cx="2191306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a line in connection with a survey.</a:t>
            </a:r>
          </a:p>
          <a:p>
            <a:pPr>
              <a:lnSpc>
                <a:spcPts val="109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2311402" y="8343903"/>
            <a:ext cx="143629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Meantime = 16 h 30 m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835400" y="8851903"/>
            <a:ext cx="80150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3</a:t>
            </a:r>
          </a:p>
          <a:p>
            <a:pPr>
              <a:lnSpc>
                <a:spcPts val="1265"/>
              </a:lnSpc>
            </a:pPr>
            <a:endParaRPr/>
          </a:p>
        </p:txBody>
      </p:sp>
      <p:sp>
        <p:nvSpPr>
          <p:cNvPr id="82" name="TextBox 82"/>
          <p:cNvSpPr txBox="1"/>
          <p:nvPr/>
        </p:nvSpPr>
        <p:spPr>
          <a:xfrm>
            <a:off x="6007099" y="8851903"/>
            <a:ext cx="45685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lang="en-CA" sz="1136" b="1" smtClean="0">
                <a:solidFill>
                  <a:srgbClr val="000000"/>
                </a:solidFill>
                <a:latin typeface="Lucida Bright"/>
                <a:cs typeface="Lucida Bright"/>
              </a:rPr>
              <a:t>11209</a:t>
            </a:r>
          </a:p>
          <a:p>
            <a:pPr>
              <a:lnSpc>
                <a:spcPts val="1320"/>
              </a:lnSpc>
            </a:pP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/>
          <p:nvPr/>
        </p:nvSpPr>
        <p:spPr>
          <a:xfrm>
            <a:off x="1" y="12700"/>
            <a:ext cx="1384995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1000" smtClean="0">
                <a:solidFill>
                  <a:srgbClr val="BFBFBF"/>
                </a:solidFill>
                <a:latin typeface="Courier New"/>
                <a:cs typeface="Courier New"/>
              </a:rPr>
              <a:t>www.grabthenew.com</a:t>
            </a:r>
          </a:p>
          <a:p>
            <a:pPr>
              <a:lnSpc>
                <a:spcPts val="900"/>
              </a:lnSpc>
            </a:pPr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" y="139700"/>
            <a:ext cx="1692771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1000" smtClean="0">
                <a:solidFill>
                  <a:srgbClr val="BFBFBF"/>
                </a:solidFill>
                <a:latin typeface="Courier New"/>
                <a:cs typeface="Courier New"/>
              </a:rPr>
              <a:t>support@grabthenew.com</a:t>
            </a:r>
          </a:p>
          <a:p>
            <a:pPr>
              <a:lnSpc>
                <a:spcPts val="900"/>
              </a:lnSpc>
            </a:pPr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5400" y="2057403"/>
            <a:ext cx="48891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302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15.	(a)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25600" y="3479802"/>
            <a:ext cx="16511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(b)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11401" y="787403"/>
            <a:ext cx="4010713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Mean hour angle between sun and referring object = 18°20’30”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Mean corrected altitude = 33</a:t>
            </a: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°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35’10”</a:t>
            </a:r>
          </a:p>
          <a:p>
            <a:pPr>
              <a:lnSpc>
                <a:spcPts val="182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11401" y="1244602"/>
            <a:ext cx="3840795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Declination of the sun from Nautical Almanac = + 22°05’36”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Latitude of the place = 52° 30’ 20”</a:t>
            </a:r>
          </a:p>
          <a:p>
            <a:pPr>
              <a:lnSpc>
                <a:spcPts val="176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68501" y="1663702"/>
            <a:ext cx="4523674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39927">
              <a:lnSpc>
                <a:spcPts val="2100"/>
              </a:lnSpc>
              <a:tabLst>
                <a:tab pos="43180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Determine the azimuth of the line.	(8)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Describe the following methods of locating soundings.</a:t>
            </a:r>
          </a:p>
          <a:p>
            <a:pPr>
              <a:lnSpc>
                <a:spcPts val="209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68501" y="2273302"/>
            <a:ext cx="283891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429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(i)	By range and one angle from the shore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68501" y="2451103"/>
            <a:ext cx="4023537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3429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(ii)	By one angle from the shore and one angle from the boat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(iii)   By intersecting ranges</a:t>
            </a:r>
          </a:p>
          <a:p>
            <a:pPr>
              <a:lnSpc>
                <a:spcPts val="175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68501" y="2959102"/>
            <a:ext cx="544219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49149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(iv)   By conning the survey vessel.	(4 </a:t>
            </a: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×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 4 =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797300" y="3251202"/>
            <a:ext cx="16030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Or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68501" y="3479802"/>
            <a:ext cx="177933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429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(i)	Explain the following :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311400" y="3708402"/>
            <a:ext cx="224901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302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(1)	Scale of a vertical photograph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311400" y="3937002"/>
            <a:ext cx="415498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30200" algn="l"/>
                <a:tab pos="34798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(2)	Relief displacement on a vertical photograph.	(2 </a:t>
            </a:r>
            <a:r>
              <a:rPr lang="en-CA" sz="1032" smtClean="0">
                <a:solidFill>
                  <a:srgbClr val="000000"/>
                </a:solidFill>
                <a:latin typeface="Arial Unicode MS"/>
                <a:cs typeface="Arial Unicode MS"/>
              </a:rPr>
              <a:t>×</a:t>
            </a: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 4 = 8)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68500" y="4165603"/>
            <a:ext cx="432490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3429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(ii)	A section line AB appears to be 10.16 cm on a photograph for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311400" y="4318000"/>
            <a:ext cx="5200142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1930400" algn="l"/>
                <a:tab pos="50292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which  the  focal  length  is	16  cm.  The  corresponding  line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measures 2.54 cm on a map which is to a scale 1/50,000. The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terrain has an average elevation of 200 m above mean sea level,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Calculate the flying altitude of the aircraft, above mean sea</a:t>
            </a:r>
            <a:r>
              <a:rPr lang="en-CA" sz="103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036" smtClean="0">
                <a:solidFill>
                  <a:srgbClr val="000000"/>
                </a:solidFill>
                <a:latin typeface="Times New Roman"/>
              </a:rPr>
            </a:b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level, when the photograph was taken.	(8</a:t>
            </a:r>
          </a:p>
          <a:p>
            <a:pPr>
              <a:lnSpc>
                <a:spcPts val="1200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340100" y="5448302"/>
            <a:ext cx="106439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————————</a:t>
            </a:r>
          </a:p>
          <a:p>
            <a:pPr>
              <a:lnSpc>
                <a:spcPts val="1205"/>
              </a:lnSpc>
            </a:pPr>
            <a:endParaRPr lang="en-CA" sz="1036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835400" y="8851902"/>
            <a:ext cx="263694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2159000" algn="l"/>
              </a:tabLst>
            </a:pPr>
            <a:r>
              <a:rPr lang="en-CA" sz="1036" smtClean="0">
                <a:solidFill>
                  <a:srgbClr val="000000"/>
                </a:solidFill>
                <a:latin typeface="Lucida Bright"/>
                <a:cs typeface="Lucida Bright"/>
              </a:rPr>
              <a:t>4</a:t>
            </a:r>
            <a:r>
              <a:rPr lang="en-CA" sz="1136" b="1" smtClean="0">
                <a:solidFill>
                  <a:srgbClr val="000000"/>
                </a:solidFill>
                <a:latin typeface="Lucida Bright"/>
                <a:cs typeface="Lucida Bright"/>
              </a:rPr>
              <a:t>	11209</a:t>
            </a:r>
          </a:p>
          <a:p>
            <a:pPr>
              <a:lnSpc>
                <a:spcPts val="1205"/>
              </a:lnSpc>
            </a:pPr>
            <a:endParaRPr lang="en-CA" sz="112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14039</Words>
  <Application>Microsoft Office PowerPoint</Application>
  <PresentationFormat>Custom</PresentationFormat>
  <Paragraphs>2396</Paragraphs>
  <Slides>98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</vt:vector>
  </TitlesOfParts>
  <Company>Investintech.com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A2E_Engine</dc:creator>
  <cp:lastModifiedBy>user</cp:lastModifiedBy>
  <cp:revision>21</cp:revision>
  <dcterms:created xsi:type="dcterms:W3CDTF">2016-01-06T08:06:36Z</dcterms:created>
  <dcterms:modified xsi:type="dcterms:W3CDTF">2016-01-08T04:30:59Z</dcterms:modified>
</cp:coreProperties>
</file>